
<file path=[Content_Types].xml><?xml version="1.0" encoding="utf-8"?>
<Types xmlns="http://schemas.openxmlformats.org/package/2006/content-types">
  <Default Extension="jpeg" ContentType="image/jpeg"/>
  <Default Extension="png" ContentType="image/png"/>
  <Default Extension="emf" ContentType="image/x-emf"/>
  <Default Extension="gif" ContentType="image/gif"/>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1" r:id="rId3"/>
  </p:sldMasterIdLst>
  <p:notesMasterIdLst>
    <p:notesMasterId r:id="rId18"/>
  </p:notesMasterIdLst>
  <p:sldIdLst>
    <p:sldId id="430" r:id="rId4"/>
    <p:sldId id="349" r:id="rId5"/>
    <p:sldId id="368" r:id="rId6"/>
    <p:sldId id="744" r:id="rId7"/>
    <p:sldId id="745" r:id="rId8"/>
    <p:sldId id="746" r:id="rId9"/>
    <p:sldId id="722" r:id="rId10"/>
    <p:sldId id="679" r:id="rId11"/>
    <p:sldId id="747" r:id="rId12"/>
    <p:sldId id="771" r:id="rId13"/>
    <p:sldId id="410" r:id="rId14"/>
    <p:sldId id="400" r:id="rId15"/>
    <p:sldId id="855" r:id="rId16"/>
    <p:sldId id="680" r:id="rId17"/>
    <p:sldId id="654" r:id="rId19"/>
    <p:sldId id="772" r:id="rId20"/>
    <p:sldId id="794" r:id="rId21"/>
    <p:sldId id="812" r:id="rId22"/>
    <p:sldId id="675" r:id="rId23"/>
    <p:sldId id="681" r:id="rId24"/>
    <p:sldId id="656" r:id="rId25"/>
    <p:sldId id="677" r:id="rId26"/>
    <p:sldId id="683" r:id="rId27"/>
    <p:sldId id="592" r:id="rId28"/>
    <p:sldId id="537" r:id="rId29"/>
    <p:sldId id="841" r:id="rId30"/>
    <p:sldId id="743" r:id="rId31"/>
    <p:sldId id="655" r:id="rId32"/>
    <p:sldId id="830" r:id="rId33"/>
    <p:sldId id="660" r:id="rId34"/>
    <p:sldId id="831" r:id="rId35"/>
    <p:sldId id="593" r:id="rId36"/>
    <p:sldId id="708" r:id="rId37"/>
    <p:sldId id="721" r:id="rId38"/>
    <p:sldId id="647" r:id="rId39"/>
    <p:sldId id="832" r:id="rId40"/>
    <p:sldId id="460" r:id="rId41"/>
    <p:sldId id="749" r:id="rId42"/>
    <p:sldId id="748" r:id="rId43"/>
  </p:sldIdLst>
  <p:sldSz cx="12192000" cy="6858000"/>
  <p:notesSz cx="6858000" cy="9144000"/>
  <p:custDataLst>
    <p:tags r:id="rId4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87806E27-D6B6-4586-A2CB-5C630EE58438}">
          <p14:sldIdLst/>
        </p14:section>
        <p14:section name="封面" id="{2D7A4D0A-0FBC-4A25-8E24-8627AD7A176E}">
          <p14:sldIdLst>
            <p14:sldId id="430"/>
          </p14:sldIdLst>
        </p14:section>
        <p14:section name="目录" id="{4308D41B-014A-46D5-BAD9-E5674B1D9198}">
          <p14:sldIdLst>
            <p14:sldId id="349"/>
          </p14:sldIdLst>
        </p14:section>
        <p14:section name="章节" id="{6F88EB3A-45D9-49E2-A24A-4993D59515CA}">
          <p14:sldIdLst/>
        </p14:section>
        <p14:section name="内容" id="{FFCD4E9C-A3D4-4E59-A438-CCC08E1731F8}">
          <p14:sldIdLst>
            <p14:sldId id="368"/>
            <p14:sldId id="744"/>
            <p14:sldId id="745"/>
            <p14:sldId id="746"/>
            <p14:sldId id="722"/>
            <p14:sldId id="679"/>
            <p14:sldId id="747"/>
            <p14:sldId id="771"/>
            <p14:sldId id="410"/>
            <p14:sldId id="400"/>
            <p14:sldId id="855"/>
            <p14:sldId id="680"/>
            <p14:sldId id="654"/>
            <p14:sldId id="772"/>
            <p14:sldId id="794"/>
            <p14:sldId id="812"/>
            <p14:sldId id="675"/>
            <p14:sldId id="681"/>
            <p14:sldId id="656"/>
            <p14:sldId id="677"/>
            <p14:sldId id="683"/>
            <p14:sldId id="592"/>
            <p14:sldId id="537"/>
            <p14:sldId id="841"/>
            <p14:sldId id="743"/>
            <p14:sldId id="655"/>
            <p14:sldId id="830"/>
            <p14:sldId id="660"/>
            <p14:sldId id="831"/>
            <p14:sldId id="593"/>
            <p14:sldId id="708"/>
            <p14:sldId id="721"/>
            <p14:sldId id="647"/>
            <p14:sldId id="460"/>
            <p14:sldId id="749"/>
            <p14:sldId id="748"/>
            <p14:sldId id="832"/>
          </p14:sldIdLst>
        </p14:section>
        <p14:section name="结尾" id="{45EA84B9-885F-42DB-B030-DD07A379B601}">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2846"/>
    <a:srgbClr val="2991EF"/>
    <a:srgbClr val="072E51"/>
    <a:srgbClr val="062C4E"/>
    <a:srgbClr val="083763"/>
    <a:srgbClr val="0F6FC6"/>
    <a:srgbClr val="296AB2"/>
    <a:srgbClr val="1A1B28"/>
    <a:srgbClr val="0BD0D9"/>
    <a:srgbClr val="A4AF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29" autoAdjust="0"/>
    <p:restoredTop sz="93750" autoAdjust="0"/>
  </p:normalViewPr>
  <p:slideViewPr>
    <p:cSldViewPr snapToGrid="0">
      <p:cViewPr varScale="1">
        <p:scale>
          <a:sx n="65" d="100"/>
          <a:sy n="65" d="100"/>
        </p:scale>
        <p:origin x="1122" y="48"/>
      </p:cViewPr>
      <p:guideLst/>
    </p:cSldViewPr>
  </p:slideViewPr>
  <p:notesTextViewPr>
    <p:cViewPr>
      <p:scale>
        <a:sx n="1" d="1"/>
        <a:sy n="1" d="1"/>
      </p:scale>
      <p:origin x="0" y="0"/>
    </p:cViewPr>
  </p:notesTextViewPr>
  <p:sorterViewPr>
    <p:cViewPr>
      <p:scale>
        <a:sx n="50" d="100"/>
        <a:sy n="50" d="100"/>
      </p:scale>
      <p:origin x="0" y="-3066"/>
    </p:cViewPr>
  </p:sorterViewPr>
  <p:notesViewPr>
    <p:cSldViewPr snapToGrid="0">
      <p:cViewPr varScale="1">
        <p:scale>
          <a:sx n="49" d="100"/>
          <a:sy n="49" d="100"/>
        </p:scale>
        <p:origin x="2910" y="6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7" Type="http://schemas.openxmlformats.org/officeDocument/2006/relationships/tags" Target="tags/tag1.xml"/><Relationship Id="rId46" Type="http://schemas.openxmlformats.org/officeDocument/2006/relationships/tableStyles" Target="tableStyles.xml"/><Relationship Id="rId45" Type="http://schemas.openxmlformats.org/officeDocument/2006/relationships/viewProps" Target="viewProps.xml"/><Relationship Id="rId44" Type="http://schemas.openxmlformats.org/officeDocument/2006/relationships/presProps" Target="presProps.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notesMaster" Target="notesMasters/notes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1.png>
</file>

<file path=ppt/media/image32.png>
</file>

<file path=ppt/media/image33.png>
</file>

<file path=ppt/media/image34.png>
</file>

<file path=ppt/media/image35.GIF>
</file>

<file path=ppt/media/image36.GIF>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wdp>
</file>

<file path=ppt/media/image5.jpeg>
</file>

<file path=ppt/media/image50.png>
</file>

<file path=ppt/media/image51.wdp>
</file>

<file path=ppt/media/image52.png>
</file>

<file path=ppt/media/image53.png>
</file>

<file path=ppt/media/image6.png>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F483D-1D32-43F7-ABB0-3FA3483F785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8804AD-B607-4089-B437-30B92BA9CC2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8" name="矩形 7"/>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10" name="圆角矩形 9"/>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32" name="日期占位符 31"/>
          <p:cNvSpPr>
            <a:spLocks noGrp="1"/>
          </p:cNvSpPr>
          <p:nvPr userDrawn="1">
            <p:ph type="dt" sz="half" idx="10"/>
          </p:nvPr>
        </p:nvSpPr>
        <p:spPr>
          <a:xfrm>
            <a:off x="838200" y="6369050"/>
            <a:ext cx="2743200" cy="365125"/>
          </a:xfrm>
        </p:spPr>
        <p:txBody>
          <a:bodyPr/>
          <a:lstStyle/>
          <a:p>
            <a:fld id="{217EEA24-993B-4529-A901-1698AD0F7283}" type="datetimeFigureOut">
              <a:rPr lang="zh-CN" altLang="en-US" smtClean="0"/>
            </a:fld>
            <a:endParaRPr lang="zh-CN" altLang="en-US"/>
          </a:p>
        </p:txBody>
      </p:sp>
      <p:sp>
        <p:nvSpPr>
          <p:cNvPr id="33" name="页脚占位符 32"/>
          <p:cNvSpPr>
            <a:spLocks noGrp="1"/>
          </p:cNvSpPr>
          <p:nvPr userDrawn="1">
            <p:ph type="ftr" sz="quarter" idx="11"/>
          </p:nvPr>
        </p:nvSpPr>
        <p:spPr>
          <a:xfrm>
            <a:off x="4038600" y="6369050"/>
            <a:ext cx="4114800" cy="365125"/>
          </a:xfrm>
        </p:spPr>
        <p:txBody>
          <a:bodyPr/>
          <a:lstStyle/>
          <a:p>
            <a:endParaRPr lang="zh-CN" altLang="en-US"/>
          </a:p>
        </p:txBody>
      </p:sp>
      <p:sp>
        <p:nvSpPr>
          <p:cNvPr id="34" name="灯片编号占位符 33"/>
          <p:cNvSpPr>
            <a:spLocks noGrp="1"/>
          </p:cNvSpPr>
          <p:nvPr userDrawn="1">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5"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
        <p:nvSpPr>
          <p:cNvPr id="37" name="标题 1"/>
          <p:cNvSpPr>
            <a:spLocks noGrp="1"/>
          </p:cNvSpPr>
          <p:nvPr userDrawn="1">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团队介绍页1">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35819"/>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 name="图片占位符 2"/>
          <p:cNvSpPr>
            <a:spLocks noGrp="1"/>
          </p:cNvSpPr>
          <p:nvPr>
            <p:ph type="pic" sz="quarter" idx="13"/>
          </p:nvPr>
        </p:nvSpPr>
        <p:spPr>
          <a:xfrm>
            <a:off x="2704450" y="2917624"/>
            <a:ext cx="2344738" cy="3703519"/>
          </a:xfrm>
        </p:spPr>
        <p:txBody>
          <a:bodyPr/>
          <a:lstStyle/>
          <a:p>
            <a:endParaRPr lang="zh-CN" altLang="en-US"/>
          </a:p>
        </p:txBody>
      </p:sp>
      <p:sp>
        <p:nvSpPr>
          <p:cNvPr id="19" name="图片占位符 2"/>
          <p:cNvSpPr>
            <a:spLocks noGrp="1"/>
          </p:cNvSpPr>
          <p:nvPr>
            <p:ph type="pic" sz="quarter" idx="14"/>
          </p:nvPr>
        </p:nvSpPr>
        <p:spPr>
          <a:xfrm>
            <a:off x="7421331" y="1130300"/>
            <a:ext cx="3407031" cy="5495245"/>
          </a:xfrm>
        </p:spPr>
        <p:txBody>
          <a:bodyPr/>
          <a:lstStyle/>
          <a:p>
            <a:endParaRPr lang="zh-CN" altLang="en-US"/>
          </a:p>
        </p:txBody>
      </p:sp>
      <p:sp>
        <p:nvSpPr>
          <p:cNvPr id="26" name="图片占位符 2"/>
          <p:cNvSpPr>
            <a:spLocks noGrp="1"/>
          </p:cNvSpPr>
          <p:nvPr>
            <p:ph type="pic" sz="quarter" idx="15"/>
          </p:nvPr>
        </p:nvSpPr>
        <p:spPr>
          <a:xfrm>
            <a:off x="3898249" y="2917624"/>
            <a:ext cx="2344738" cy="3703519"/>
          </a:xfrm>
        </p:spPr>
        <p:txBody>
          <a:bodyPr/>
          <a:lstStyle/>
          <a:p>
            <a:endParaRPr lang="zh-CN" altLang="en-US"/>
          </a:p>
        </p:txBody>
      </p:sp>
      <p:sp>
        <p:nvSpPr>
          <p:cNvPr id="27" name="图片占位符 2"/>
          <p:cNvSpPr>
            <a:spLocks noGrp="1"/>
          </p:cNvSpPr>
          <p:nvPr>
            <p:ph type="pic" sz="quarter" idx="16"/>
          </p:nvPr>
        </p:nvSpPr>
        <p:spPr>
          <a:xfrm>
            <a:off x="5092048" y="2917624"/>
            <a:ext cx="2344738" cy="3703519"/>
          </a:xfrm>
        </p:spPr>
        <p:txBody>
          <a:bodyPr/>
          <a:lstStyle/>
          <a:p>
            <a:endParaRPr lang="zh-CN" altLang="en-US"/>
          </a:p>
        </p:txBody>
      </p:sp>
      <p:sp>
        <p:nvSpPr>
          <p:cNvPr id="28" name="图片占位符 2"/>
          <p:cNvSpPr>
            <a:spLocks noGrp="1"/>
          </p:cNvSpPr>
          <p:nvPr>
            <p:ph type="pic" sz="quarter" idx="17"/>
          </p:nvPr>
        </p:nvSpPr>
        <p:spPr>
          <a:xfrm>
            <a:off x="6273148" y="2917624"/>
            <a:ext cx="2344738" cy="3703519"/>
          </a:xfrm>
        </p:spPr>
        <p:txBody>
          <a:bodyPr/>
          <a:lstStyle/>
          <a:p>
            <a:endParaRPr lang="zh-CN" altLang="en-US"/>
          </a:p>
        </p:txBody>
      </p:sp>
      <p:sp>
        <p:nvSpPr>
          <p:cNvPr id="29" name="图片占位符 2"/>
          <p:cNvSpPr>
            <a:spLocks noGrp="1"/>
          </p:cNvSpPr>
          <p:nvPr>
            <p:ph type="pic" sz="quarter" idx="18"/>
          </p:nvPr>
        </p:nvSpPr>
        <p:spPr>
          <a:xfrm>
            <a:off x="7424365" y="2917624"/>
            <a:ext cx="2344738" cy="3703519"/>
          </a:xfrm>
        </p:spPr>
        <p:txBody>
          <a:bodyPr/>
          <a:lstStyle/>
          <a:p>
            <a:endParaRPr lang="zh-CN" altLang="en-US"/>
          </a:p>
        </p:txBody>
      </p:sp>
      <p:sp>
        <p:nvSpPr>
          <p:cNvPr id="36" name="图片占位符 2"/>
          <p:cNvSpPr>
            <a:spLocks noGrp="1"/>
          </p:cNvSpPr>
          <p:nvPr>
            <p:ph type="pic" sz="quarter" idx="19"/>
          </p:nvPr>
        </p:nvSpPr>
        <p:spPr>
          <a:xfrm>
            <a:off x="5944019" y="1130300"/>
            <a:ext cx="3407031" cy="5495245"/>
          </a:xfrm>
        </p:spPr>
        <p:txBody>
          <a:bodyPr/>
          <a:lstStyle/>
          <a:p>
            <a:endParaRPr lang="zh-CN" altLang="en-US"/>
          </a:p>
        </p:txBody>
      </p:sp>
      <p:sp>
        <p:nvSpPr>
          <p:cNvPr id="38" name="图片占位符 2"/>
          <p:cNvSpPr>
            <a:spLocks noGrp="1"/>
          </p:cNvSpPr>
          <p:nvPr>
            <p:ph type="pic" sz="quarter" idx="20"/>
          </p:nvPr>
        </p:nvSpPr>
        <p:spPr>
          <a:xfrm>
            <a:off x="4025900" y="1130300"/>
            <a:ext cx="3407031" cy="5495245"/>
          </a:xfrm>
        </p:spPr>
        <p:txBody>
          <a:bodyPr/>
          <a:lstStyle/>
          <a:p>
            <a:endParaRPr lang="zh-CN" altLang="en-US"/>
          </a:p>
        </p:txBody>
      </p:sp>
      <p:sp>
        <p:nvSpPr>
          <p:cNvPr id="41" name="图片占位符 2"/>
          <p:cNvSpPr>
            <a:spLocks noGrp="1"/>
          </p:cNvSpPr>
          <p:nvPr>
            <p:ph type="pic" sz="quarter" idx="21"/>
          </p:nvPr>
        </p:nvSpPr>
        <p:spPr>
          <a:xfrm>
            <a:off x="2536987" y="1130300"/>
            <a:ext cx="3407031" cy="5495245"/>
          </a:xfrm>
        </p:spPr>
        <p:txBody>
          <a:bodyPr/>
          <a:lstStyle/>
          <a:p>
            <a:endParaRPr lang="zh-CN" altLang="en-US"/>
          </a:p>
        </p:txBody>
      </p:sp>
      <p:sp>
        <p:nvSpPr>
          <p:cNvPr id="42" name="图片占位符 2"/>
          <p:cNvSpPr>
            <a:spLocks noGrp="1"/>
          </p:cNvSpPr>
          <p:nvPr>
            <p:ph type="pic" sz="quarter" idx="22"/>
          </p:nvPr>
        </p:nvSpPr>
        <p:spPr>
          <a:xfrm>
            <a:off x="880756" y="1154684"/>
            <a:ext cx="3407031" cy="5495245"/>
          </a:xfrm>
        </p:spPr>
        <p:txBody>
          <a:bodyPr/>
          <a:lstStyle/>
          <a:p>
            <a:endParaRPr lang="zh-CN" altLang="en-US"/>
          </a:p>
        </p:txBody>
      </p:sp>
      <p:sp>
        <p:nvSpPr>
          <p:cNvPr id="30" name="矩形 29"/>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圆角矩形 42"/>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文本框 44"/>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46"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团队介绍页2">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1" name="文本框 30"/>
          <p:cNvSpPr txBox="1"/>
          <p:nvPr userDrawn="1"/>
        </p:nvSpPr>
        <p:spPr>
          <a:xfrm>
            <a:off x="393700" y="6647051"/>
            <a:ext cx="1673840" cy="292388"/>
          </a:xfrm>
          <a:prstGeom prst="rect">
            <a:avLst/>
          </a:prstGeom>
          <a:noFill/>
        </p:spPr>
        <p:txBody>
          <a:bodyPr wrap="square" rtlCol="0">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5" name="灯片编号占位符 35"/>
          <p:cNvSpPr txBox="1"/>
          <p:nvPr userDrawn="1"/>
        </p:nvSpPr>
        <p:spPr>
          <a:xfrm>
            <a:off x="11180208" y="6598790"/>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7" name="图片占位符 46"/>
          <p:cNvSpPr>
            <a:spLocks noGrp="1"/>
          </p:cNvSpPr>
          <p:nvPr>
            <p:ph type="pic" sz="quarter" idx="14"/>
          </p:nvPr>
        </p:nvSpPr>
        <p:spPr>
          <a:xfrm>
            <a:off x="5296127" y="2066505"/>
            <a:ext cx="1637846" cy="2404759"/>
          </a:xfrm>
          <a:custGeom>
            <a:avLst/>
            <a:gdLst>
              <a:gd name="connsiteX0" fmla="*/ 0 w 1637846"/>
              <a:gd name="connsiteY0" fmla="*/ 0 h 2404759"/>
              <a:gd name="connsiteX1" fmla="*/ 1637846 w 1637846"/>
              <a:gd name="connsiteY1" fmla="*/ 0 h 2404759"/>
              <a:gd name="connsiteX2" fmla="*/ 1637846 w 1637846"/>
              <a:gd name="connsiteY2" fmla="*/ 1896730 h 2404759"/>
              <a:gd name="connsiteX3" fmla="*/ 1542746 w 1637846"/>
              <a:gd name="connsiteY3" fmla="*/ 2053560 h 2404759"/>
              <a:gd name="connsiteX4" fmla="*/ 1266578 w 1637846"/>
              <a:gd name="connsiteY4" fmla="*/ 2392980 h 2404759"/>
              <a:gd name="connsiteX5" fmla="*/ 631213 w 1637846"/>
              <a:gd name="connsiteY5" fmla="*/ 2257353 h 2404759"/>
              <a:gd name="connsiteX6" fmla="*/ 16723 w 1637846"/>
              <a:gd name="connsiteY6" fmla="*/ 2153338 h 2404759"/>
              <a:gd name="connsiteX7" fmla="*/ 0 w 1637846"/>
              <a:gd name="connsiteY7" fmla="*/ 2145748 h 24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7846" h="2404759">
                <a:moveTo>
                  <a:pt x="0" y="0"/>
                </a:moveTo>
                <a:lnTo>
                  <a:pt x="1637846" y="0"/>
                </a:lnTo>
                <a:lnTo>
                  <a:pt x="1637846" y="1896730"/>
                </a:lnTo>
                <a:lnTo>
                  <a:pt x="1542746" y="2053560"/>
                </a:lnTo>
                <a:cubicBezTo>
                  <a:pt x="1452102" y="2212615"/>
                  <a:pt x="1377704" y="2354364"/>
                  <a:pt x="1266578" y="2392980"/>
                </a:cubicBezTo>
                <a:cubicBezTo>
                  <a:pt x="1118410" y="2444468"/>
                  <a:pt x="906203" y="2313864"/>
                  <a:pt x="631213" y="2257353"/>
                </a:cubicBezTo>
                <a:cubicBezTo>
                  <a:pt x="424971" y="2214028"/>
                  <a:pt x="183412" y="2212380"/>
                  <a:pt x="16723" y="2153338"/>
                </a:cubicBezTo>
                <a:lnTo>
                  <a:pt x="0" y="2145748"/>
                </a:lnTo>
                <a:close/>
              </a:path>
            </a:pathLst>
          </a:custGeom>
        </p:spPr>
        <p:txBody>
          <a:bodyPr wrap="square">
            <a:noAutofit/>
          </a:bodyPr>
          <a:lstStyle/>
          <a:p>
            <a:endParaRPr lang="zh-CN" altLang="en-US"/>
          </a:p>
        </p:txBody>
      </p:sp>
      <p:sp>
        <p:nvSpPr>
          <p:cNvPr id="42" name="Freeform 9"/>
          <p:cNvSpPr/>
          <p:nvPr userDrawn="1"/>
        </p:nvSpPr>
        <p:spPr bwMode="auto">
          <a:xfrm rot="14269381">
            <a:off x="1677477" y="2639039"/>
            <a:ext cx="2297975" cy="1779846"/>
          </a:xfrm>
          <a:custGeom>
            <a:avLst/>
            <a:gdLst>
              <a:gd name="T0" fmla="*/ 1541 w 1881"/>
              <a:gd name="T1" fmla="*/ 262 h 1456"/>
              <a:gd name="T2" fmla="*/ 1875 w 1881"/>
              <a:gd name="T3" fmla="*/ 847 h 1456"/>
              <a:gd name="T4" fmla="*/ 1515 w 1881"/>
              <a:gd name="T5" fmla="*/ 1348 h 1456"/>
              <a:gd name="T6" fmla="*/ 919 w 1881"/>
              <a:gd name="T7" fmla="*/ 1418 h 1456"/>
              <a:gd name="T8" fmla="*/ 322 w 1881"/>
              <a:gd name="T9" fmla="*/ 1367 h 1456"/>
              <a:gd name="T10" fmla="*/ 5 w 1881"/>
              <a:gd name="T11" fmla="*/ 858 h 1456"/>
              <a:gd name="T12" fmla="*/ 342 w 1881"/>
              <a:gd name="T13" fmla="*/ 290 h 1456"/>
              <a:gd name="T14" fmla="*/ 931 w 1881"/>
              <a:gd name="T15" fmla="*/ 7 h 1456"/>
              <a:gd name="T16" fmla="*/ 1541 w 1881"/>
              <a:gd name="T17" fmla="*/ 262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1" h="1456">
                <a:moveTo>
                  <a:pt x="1541" y="262"/>
                </a:moveTo>
                <a:cubicBezTo>
                  <a:pt x="1726" y="421"/>
                  <a:pt x="1881" y="637"/>
                  <a:pt x="1875" y="847"/>
                </a:cubicBezTo>
                <a:cubicBezTo>
                  <a:pt x="1868" y="1056"/>
                  <a:pt x="1700" y="1259"/>
                  <a:pt x="1515" y="1348"/>
                </a:cubicBezTo>
                <a:cubicBezTo>
                  <a:pt x="1330" y="1437"/>
                  <a:pt x="1127" y="1413"/>
                  <a:pt x="919" y="1418"/>
                </a:cubicBezTo>
                <a:cubicBezTo>
                  <a:pt x="712" y="1423"/>
                  <a:pt x="500" y="1456"/>
                  <a:pt x="322" y="1367"/>
                </a:cubicBezTo>
                <a:cubicBezTo>
                  <a:pt x="144" y="1277"/>
                  <a:pt x="0" y="1065"/>
                  <a:pt x="5" y="858"/>
                </a:cubicBezTo>
                <a:cubicBezTo>
                  <a:pt x="10" y="651"/>
                  <a:pt x="164" y="449"/>
                  <a:pt x="342" y="290"/>
                </a:cubicBezTo>
                <a:cubicBezTo>
                  <a:pt x="520" y="131"/>
                  <a:pt x="722" y="14"/>
                  <a:pt x="931" y="7"/>
                </a:cubicBezTo>
                <a:cubicBezTo>
                  <a:pt x="1140" y="0"/>
                  <a:pt x="1356" y="103"/>
                  <a:pt x="1541" y="26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4" name="图片占位符 43"/>
          <p:cNvSpPr>
            <a:spLocks noGrp="1"/>
          </p:cNvSpPr>
          <p:nvPr>
            <p:ph type="pic" sz="quarter" idx="13"/>
          </p:nvPr>
        </p:nvSpPr>
        <p:spPr>
          <a:xfrm>
            <a:off x="2067540" y="2073700"/>
            <a:ext cx="1555948" cy="2418605"/>
          </a:xfrm>
          <a:custGeom>
            <a:avLst/>
            <a:gdLst>
              <a:gd name="connsiteX0" fmla="*/ 0 w 1754326"/>
              <a:gd name="connsiteY0" fmla="*/ 0 h 2726969"/>
              <a:gd name="connsiteX1" fmla="*/ 1754326 w 1754326"/>
              <a:gd name="connsiteY1" fmla="*/ 0 h 2726969"/>
              <a:gd name="connsiteX2" fmla="*/ 1754326 w 1754326"/>
              <a:gd name="connsiteY2" fmla="*/ 2580106 h 2726969"/>
              <a:gd name="connsiteX3" fmla="*/ 1753865 w 1754326"/>
              <a:gd name="connsiteY3" fmla="*/ 2580517 h 2726969"/>
              <a:gd name="connsiteX4" fmla="*/ 1687697 w 1754326"/>
              <a:gd name="connsiteY4" fmla="*/ 2626099 h 2726969"/>
              <a:gd name="connsiteX5" fmla="*/ 777876 w 1754326"/>
              <a:gd name="connsiteY5" fmla="*/ 2650102 h 2726969"/>
              <a:gd name="connsiteX6" fmla="*/ 15681 w 1754326"/>
              <a:gd name="connsiteY6" fmla="*/ 2171120 h 2726969"/>
              <a:gd name="connsiteX7" fmla="*/ 0 w 1754326"/>
              <a:gd name="connsiteY7" fmla="*/ 2144402 h 2726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4326" h="2726969">
                <a:moveTo>
                  <a:pt x="0" y="0"/>
                </a:moveTo>
                <a:lnTo>
                  <a:pt x="1754326" y="0"/>
                </a:lnTo>
                <a:lnTo>
                  <a:pt x="1754326" y="2580106"/>
                </a:lnTo>
                <a:lnTo>
                  <a:pt x="1753865" y="2580517"/>
                </a:lnTo>
                <a:cubicBezTo>
                  <a:pt x="1732753" y="2597145"/>
                  <a:pt x="1710680" y="2612402"/>
                  <a:pt x="1687697" y="2626099"/>
                </a:cubicBezTo>
                <a:cubicBezTo>
                  <a:pt x="1442546" y="2772204"/>
                  <a:pt x="1093932" y="2740924"/>
                  <a:pt x="777876" y="2650102"/>
                </a:cubicBezTo>
                <a:cubicBezTo>
                  <a:pt x="461820" y="2559280"/>
                  <a:pt x="177156" y="2409650"/>
                  <a:pt x="15681" y="2171120"/>
                </a:cubicBezTo>
                <a:lnTo>
                  <a:pt x="0" y="2144402"/>
                </a:lnTo>
                <a:close/>
              </a:path>
            </a:pathLst>
          </a:custGeom>
        </p:spPr>
        <p:txBody>
          <a:bodyPr wrap="square">
            <a:noAutofit/>
          </a:bodyPr>
          <a:lstStyle/>
          <a:p>
            <a:endParaRPr lang="zh-CN" altLang="en-US"/>
          </a:p>
        </p:txBody>
      </p:sp>
      <p:sp>
        <p:nvSpPr>
          <p:cNvPr id="45" name="Freeform 5"/>
          <p:cNvSpPr/>
          <p:nvPr userDrawn="1"/>
        </p:nvSpPr>
        <p:spPr bwMode="auto">
          <a:xfrm>
            <a:off x="5092923" y="2305781"/>
            <a:ext cx="2158555" cy="2186524"/>
          </a:xfrm>
          <a:custGeom>
            <a:avLst/>
            <a:gdLst>
              <a:gd name="T0" fmla="*/ 1396 w 1791"/>
              <a:gd name="T1" fmla="*/ 519 h 1814"/>
              <a:gd name="T2" fmla="*/ 1775 w 1791"/>
              <a:gd name="T3" fmla="*/ 916 h 1814"/>
              <a:gd name="T4" fmla="*/ 1514 w 1791"/>
              <a:gd name="T5" fmla="*/ 1374 h 1814"/>
              <a:gd name="T6" fmla="*/ 1216 w 1791"/>
              <a:gd name="T7" fmla="*/ 1773 h 1814"/>
              <a:gd name="T8" fmla="*/ 710 w 1791"/>
              <a:gd name="T9" fmla="*/ 1665 h 1814"/>
              <a:gd name="T10" fmla="*/ 111 w 1791"/>
              <a:gd name="T11" fmla="*/ 1517 h 1814"/>
              <a:gd name="T12" fmla="*/ 90 w 1791"/>
              <a:gd name="T13" fmla="*/ 912 h 1814"/>
              <a:gd name="T14" fmla="*/ 315 w 1791"/>
              <a:gd name="T15" fmla="*/ 253 h 1814"/>
              <a:gd name="T16" fmla="*/ 901 w 1791"/>
              <a:gd name="T17" fmla="*/ 67 h 1814"/>
              <a:gd name="T18" fmla="*/ 1396 w 1791"/>
              <a:gd name="T19" fmla="*/ 519 h 1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1" h="1814">
                <a:moveTo>
                  <a:pt x="1396" y="519"/>
                </a:moveTo>
                <a:cubicBezTo>
                  <a:pt x="1562" y="682"/>
                  <a:pt x="1758" y="785"/>
                  <a:pt x="1775" y="916"/>
                </a:cubicBezTo>
                <a:cubicBezTo>
                  <a:pt x="1791" y="1046"/>
                  <a:pt x="1629" y="1203"/>
                  <a:pt x="1514" y="1374"/>
                </a:cubicBezTo>
                <a:cubicBezTo>
                  <a:pt x="1400" y="1545"/>
                  <a:pt x="1334" y="1732"/>
                  <a:pt x="1216" y="1773"/>
                </a:cubicBezTo>
                <a:cubicBezTo>
                  <a:pt x="1098" y="1814"/>
                  <a:pt x="929" y="1710"/>
                  <a:pt x="710" y="1665"/>
                </a:cubicBezTo>
                <a:cubicBezTo>
                  <a:pt x="491" y="1619"/>
                  <a:pt x="222" y="1632"/>
                  <a:pt x="111" y="1517"/>
                </a:cubicBezTo>
                <a:cubicBezTo>
                  <a:pt x="0" y="1401"/>
                  <a:pt x="47" y="1157"/>
                  <a:pt x="90" y="912"/>
                </a:cubicBezTo>
                <a:cubicBezTo>
                  <a:pt x="133" y="666"/>
                  <a:pt x="171" y="420"/>
                  <a:pt x="315" y="253"/>
                </a:cubicBezTo>
                <a:cubicBezTo>
                  <a:pt x="458" y="87"/>
                  <a:pt x="707" y="0"/>
                  <a:pt x="901" y="67"/>
                </a:cubicBezTo>
                <a:cubicBezTo>
                  <a:pt x="1093" y="135"/>
                  <a:pt x="1229" y="356"/>
                  <a:pt x="1396" y="519"/>
                </a:cubicBez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49" name="Freeform 21"/>
          <p:cNvSpPr/>
          <p:nvPr userDrawn="1"/>
        </p:nvSpPr>
        <p:spPr bwMode="auto">
          <a:xfrm flipH="1">
            <a:off x="8232560" y="2319499"/>
            <a:ext cx="2106451" cy="2185486"/>
          </a:xfrm>
          <a:custGeom>
            <a:avLst/>
            <a:gdLst>
              <a:gd name="T0" fmla="*/ 1113 w 1494"/>
              <a:gd name="T1" fmla="*/ 499 h 1682"/>
              <a:gd name="T2" fmla="*/ 1484 w 1494"/>
              <a:gd name="T3" fmla="*/ 1130 h 1682"/>
              <a:gd name="T4" fmla="*/ 1020 w 1494"/>
              <a:gd name="T5" fmla="*/ 1611 h 1682"/>
              <a:gd name="T6" fmla="*/ 387 w 1494"/>
              <a:gd name="T7" fmla="*/ 1498 h 1682"/>
              <a:gd name="T8" fmla="*/ 114 w 1494"/>
              <a:gd name="T9" fmla="*/ 986 h 1682"/>
              <a:gd name="T10" fmla="*/ 84 w 1494"/>
              <a:gd name="T11" fmla="*/ 370 h 1682"/>
              <a:gd name="T12" fmla="*/ 585 w 1494"/>
              <a:gd name="T13" fmla="*/ 27 h 1682"/>
              <a:gd name="T14" fmla="*/ 1113 w 1494"/>
              <a:gd name="T15" fmla="*/ 499 h 16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94" h="1682">
                <a:moveTo>
                  <a:pt x="1113" y="499"/>
                </a:moveTo>
                <a:cubicBezTo>
                  <a:pt x="1293" y="717"/>
                  <a:pt x="1494" y="924"/>
                  <a:pt x="1484" y="1130"/>
                </a:cubicBezTo>
                <a:cubicBezTo>
                  <a:pt x="1474" y="1336"/>
                  <a:pt x="1253" y="1540"/>
                  <a:pt x="1020" y="1611"/>
                </a:cubicBezTo>
                <a:cubicBezTo>
                  <a:pt x="786" y="1682"/>
                  <a:pt x="540" y="1621"/>
                  <a:pt x="387" y="1498"/>
                </a:cubicBezTo>
                <a:cubicBezTo>
                  <a:pt x="234" y="1374"/>
                  <a:pt x="173" y="1188"/>
                  <a:pt x="114" y="986"/>
                </a:cubicBezTo>
                <a:cubicBezTo>
                  <a:pt x="56" y="784"/>
                  <a:pt x="0" y="566"/>
                  <a:pt x="84" y="370"/>
                </a:cubicBezTo>
                <a:cubicBezTo>
                  <a:pt x="169" y="174"/>
                  <a:pt x="394" y="0"/>
                  <a:pt x="585" y="27"/>
                </a:cubicBezTo>
                <a:cubicBezTo>
                  <a:pt x="777" y="54"/>
                  <a:pt x="934" y="282"/>
                  <a:pt x="1113" y="499"/>
                </a:cubicBezTo>
                <a:close/>
              </a:path>
            </a:pathLst>
          </a:custGeom>
          <a:solidFill>
            <a:schemeClr val="accent3"/>
          </a:solidFill>
          <a:ln w="9525">
            <a:noFill/>
            <a:round/>
          </a:ln>
        </p:spPr>
        <p:txBody>
          <a:bodyPr vert="horz" wrap="square" lIns="91440" tIns="45720" rIns="91440" bIns="45720" numCol="1" anchor="t" anchorCtr="0" compatLnSpc="1"/>
          <a:lstStyle/>
          <a:p>
            <a:endParaRPr lang="zh-CN" altLang="en-US"/>
          </a:p>
        </p:txBody>
      </p:sp>
      <p:sp>
        <p:nvSpPr>
          <p:cNvPr id="51" name="图片占位符 50"/>
          <p:cNvSpPr>
            <a:spLocks noGrp="1"/>
          </p:cNvSpPr>
          <p:nvPr>
            <p:ph type="pic" sz="quarter" idx="15"/>
          </p:nvPr>
        </p:nvSpPr>
        <p:spPr>
          <a:xfrm>
            <a:off x="8508546" y="2073700"/>
            <a:ext cx="1463040" cy="2374135"/>
          </a:xfrm>
          <a:custGeom>
            <a:avLst/>
            <a:gdLst>
              <a:gd name="connsiteX0" fmla="*/ 0 w 1463040"/>
              <a:gd name="connsiteY0" fmla="*/ 0 h 2374135"/>
              <a:gd name="connsiteX1" fmla="*/ 1463040 w 1463040"/>
              <a:gd name="connsiteY1" fmla="*/ 0 h 2374135"/>
              <a:gd name="connsiteX2" fmla="*/ 1463040 w 1463040"/>
              <a:gd name="connsiteY2" fmla="*/ 1988468 h 2374135"/>
              <a:gd name="connsiteX3" fmla="*/ 1416758 w 1463040"/>
              <a:gd name="connsiteY3" fmla="*/ 2053095 h 2374135"/>
              <a:gd name="connsiteX4" fmla="*/ 1277306 w 1463040"/>
              <a:gd name="connsiteY4" fmla="*/ 2188104 h 2374135"/>
              <a:gd name="connsiteX5" fmla="*/ 384814 w 1463040"/>
              <a:gd name="connsiteY5" fmla="*/ 2334929 h 2374135"/>
              <a:gd name="connsiteX6" fmla="*/ 76808 w 1463040"/>
              <a:gd name="connsiteY6" fmla="*/ 2194313 h 2374135"/>
              <a:gd name="connsiteX7" fmla="*/ 0 w 1463040"/>
              <a:gd name="connsiteY7" fmla="*/ 2138437 h 237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3040" h="2374135">
                <a:moveTo>
                  <a:pt x="0" y="0"/>
                </a:moveTo>
                <a:lnTo>
                  <a:pt x="1463040" y="0"/>
                </a:lnTo>
                <a:lnTo>
                  <a:pt x="1463040" y="1988468"/>
                </a:lnTo>
                <a:lnTo>
                  <a:pt x="1416758" y="2053095"/>
                </a:lnTo>
                <a:cubicBezTo>
                  <a:pt x="1377059" y="2102510"/>
                  <a:pt x="1331236" y="2147825"/>
                  <a:pt x="1277306" y="2188104"/>
                </a:cubicBezTo>
                <a:cubicBezTo>
                  <a:pt x="1061585" y="2347923"/>
                  <a:pt x="714740" y="2427182"/>
                  <a:pt x="384814" y="2334929"/>
                </a:cubicBezTo>
                <a:cubicBezTo>
                  <a:pt x="277020" y="2304659"/>
                  <a:pt x="171047" y="2255782"/>
                  <a:pt x="76808" y="2194313"/>
                </a:cubicBezTo>
                <a:lnTo>
                  <a:pt x="0" y="2138437"/>
                </a:lnTo>
                <a:close/>
              </a:path>
            </a:pathLst>
          </a:custGeom>
        </p:spPr>
        <p:txBody>
          <a:bodyPr wrap="square">
            <a:noAutofit/>
          </a:bodyPr>
          <a:lstStyle/>
          <a:p>
            <a:endParaRPr lang="zh-CN" altLang="en-US"/>
          </a:p>
        </p:txBody>
      </p:sp>
      <p:cxnSp>
        <p:nvCxnSpPr>
          <p:cNvPr id="53" name="直接连接符 52"/>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7"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一张图文版式">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 name="图片占位符 3"/>
          <p:cNvSpPr>
            <a:spLocks noGrp="1"/>
          </p:cNvSpPr>
          <p:nvPr>
            <p:ph type="pic" sz="quarter" idx="13"/>
          </p:nvPr>
        </p:nvSpPr>
        <p:spPr>
          <a:xfrm>
            <a:off x="897844" y="1762078"/>
            <a:ext cx="6016625" cy="3944937"/>
          </a:xfrm>
          <a:noFill/>
          <a:ln w="38100">
            <a:solidFill>
              <a:schemeClr val="bg1"/>
            </a:solidFill>
          </a:ln>
        </p:spPr>
        <p:txBody>
          <a:bodyPr/>
          <a:lstStyle/>
          <a:p>
            <a:endParaRPr lang="zh-CN" altLang="en-US"/>
          </a:p>
        </p:txBody>
      </p:sp>
      <p:cxnSp>
        <p:nvCxnSpPr>
          <p:cNvPr id="43" name="直接连接符 42"/>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4"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两张图文版式">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图片占位符 8"/>
          <p:cNvSpPr>
            <a:spLocks noGrp="1"/>
          </p:cNvSpPr>
          <p:nvPr>
            <p:ph type="pic" sz="quarter" idx="13"/>
          </p:nvPr>
        </p:nvSpPr>
        <p:spPr>
          <a:xfrm>
            <a:off x="854304" y="1171356"/>
            <a:ext cx="5321485" cy="2452039"/>
          </a:xfrm>
        </p:spPr>
        <p:txBody>
          <a:bodyPr/>
          <a:lstStyle/>
          <a:p>
            <a:endParaRPr lang="zh-CN" altLang="en-US"/>
          </a:p>
        </p:txBody>
      </p:sp>
      <p:sp>
        <p:nvSpPr>
          <p:cNvPr id="24" name="图片占位符 8"/>
          <p:cNvSpPr>
            <a:spLocks noGrp="1"/>
          </p:cNvSpPr>
          <p:nvPr>
            <p:ph type="pic" sz="quarter" idx="14"/>
          </p:nvPr>
        </p:nvSpPr>
        <p:spPr>
          <a:xfrm>
            <a:off x="6208847" y="3666177"/>
            <a:ext cx="5321485" cy="2452039"/>
          </a:xfrm>
        </p:spPr>
        <p:txBody>
          <a:bodyPr/>
          <a:lstStyle/>
          <a:p>
            <a:endParaRPr lang="zh-CN" altLang="en-US"/>
          </a:p>
        </p:txBody>
      </p:sp>
      <p:sp>
        <p:nvSpPr>
          <p:cNvPr id="19" name="矩形 18"/>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6"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三张图文版式">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图片占位符 5"/>
          <p:cNvSpPr>
            <a:spLocks noGrp="1"/>
          </p:cNvSpPr>
          <p:nvPr>
            <p:ph type="pic" sz="quarter" idx="14"/>
          </p:nvPr>
        </p:nvSpPr>
        <p:spPr>
          <a:xfrm>
            <a:off x="873354" y="1165432"/>
            <a:ext cx="3553838" cy="2462266"/>
          </a:xfrm>
          <a:ln w="19050">
            <a:solidFill>
              <a:schemeClr val="bg1"/>
            </a:solidFill>
          </a:ln>
        </p:spPr>
        <p:txBody>
          <a:bodyPr/>
          <a:lstStyle/>
          <a:p>
            <a:endParaRPr lang="zh-CN" altLang="en-US"/>
          </a:p>
        </p:txBody>
      </p:sp>
      <p:sp>
        <p:nvSpPr>
          <p:cNvPr id="36" name="图片占位符 5"/>
          <p:cNvSpPr>
            <a:spLocks noGrp="1"/>
          </p:cNvSpPr>
          <p:nvPr>
            <p:ph type="pic" sz="quarter" idx="15"/>
          </p:nvPr>
        </p:nvSpPr>
        <p:spPr>
          <a:xfrm>
            <a:off x="4446242" y="3642318"/>
            <a:ext cx="3515736" cy="2489876"/>
          </a:xfrm>
          <a:ln w="19050">
            <a:solidFill>
              <a:schemeClr val="bg1"/>
            </a:solidFill>
          </a:ln>
        </p:spPr>
        <p:txBody>
          <a:bodyPr/>
          <a:lstStyle/>
          <a:p>
            <a:endParaRPr lang="zh-CN" altLang="en-US"/>
          </a:p>
        </p:txBody>
      </p:sp>
      <p:sp>
        <p:nvSpPr>
          <p:cNvPr id="38" name="图片占位符 5"/>
          <p:cNvSpPr>
            <a:spLocks noGrp="1"/>
          </p:cNvSpPr>
          <p:nvPr>
            <p:ph type="pic" sz="quarter" idx="16"/>
          </p:nvPr>
        </p:nvSpPr>
        <p:spPr>
          <a:xfrm>
            <a:off x="7981028" y="1152968"/>
            <a:ext cx="3515738" cy="2462266"/>
          </a:xfrm>
          <a:ln w="19050">
            <a:solidFill>
              <a:schemeClr val="bg1"/>
            </a:solidFill>
          </a:ln>
        </p:spPr>
        <p:txBody>
          <a:bodyPr/>
          <a:lstStyle/>
          <a:p>
            <a:endParaRPr lang="zh-CN" altLang="en-US"/>
          </a:p>
        </p:txBody>
      </p:sp>
      <p:sp>
        <p:nvSpPr>
          <p:cNvPr id="22" name="矩形 21"/>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6"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气泡图文版式">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图片占位符 28"/>
          <p:cNvSpPr>
            <a:spLocks noGrp="1"/>
          </p:cNvSpPr>
          <p:nvPr>
            <p:ph type="pic" sz="quarter" idx="14"/>
          </p:nvPr>
        </p:nvSpPr>
        <p:spPr>
          <a:xfrm>
            <a:off x="1437168" y="2084952"/>
            <a:ext cx="1540906" cy="1540906"/>
          </a:xfrm>
          <a:custGeom>
            <a:avLst/>
            <a:gdLst>
              <a:gd name="connsiteX0" fmla="*/ 770453 w 1540906"/>
              <a:gd name="connsiteY0" fmla="*/ 0 h 1540906"/>
              <a:gd name="connsiteX1" fmla="*/ 1540906 w 1540906"/>
              <a:gd name="connsiteY1" fmla="*/ 770453 h 1540906"/>
              <a:gd name="connsiteX2" fmla="*/ 770453 w 1540906"/>
              <a:gd name="connsiteY2" fmla="*/ 1540906 h 1540906"/>
              <a:gd name="connsiteX3" fmla="*/ 0 w 1540906"/>
              <a:gd name="connsiteY3" fmla="*/ 770453 h 1540906"/>
              <a:gd name="connsiteX4" fmla="*/ 770453 w 1540906"/>
              <a:gd name="connsiteY4" fmla="*/ 0 h 1540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0906" h="1540906">
                <a:moveTo>
                  <a:pt x="770453" y="0"/>
                </a:moveTo>
                <a:cubicBezTo>
                  <a:pt x="1195962" y="0"/>
                  <a:pt x="1540906" y="344944"/>
                  <a:pt x="1540906" y="770453"/>
                </a:cubicBezTo>
                <a:cubicBezTo>
                  <a:pt x="1540906" y="1195962"/>
                  <a:pt x="1195962" y="1540906"/>
                  <a:pt x="770453" y="1540906"/>
                </a:cubicBezTo>
                <a:cubicBezTo>
                  <a:pt x="344944" y="1540906"/>
                  <a:pt x="0" y="1195962"/>
                  <a:pt x="0" y="770453"/>
                </a:cubicBezTo>
                <a:cubicBezTo>
                  <a:pt x="0" y="344944"/>
                  <a:pt x="344944" y="0"/>
                  <a:pt x="770453" y="0"/>
                </a:cubicBezTo>
                <a:close/>
              </a:path>
            </a:pathLst>
          </a:custGeom>
        </p:spPr>
        <p:txBody>
          <a:bodyPr wrap="square">
            <a:noAutofit/>
          </a:bodyPr>
          <a:lstStyle/>
          <a:p>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0" name="图片占位符 29"/>
          <p:cNvSpPr>
            <a:spLocks noGrp="1"/>
          </p:cNvSpPr>
          <p:nvPr>
            <p:ph type="pic" sz="quarter" idx="15"/>
          </p:nvPr>
        </p:nvSpPr>
        <p:spPr>
          <a:xfrm>
            <a:off x="2067540" y="4273268"/>
            <a:ext cx="1157622" cy="1157622"/>
          </a:xfrm>
          <a:custGeom>
            <a:avLst/>
            <a:gdLst>
              <a:gd name="connsiteX0" fmla="*/ 578811 w 1157622"/>
              <a:gd name="connsiteY0" fmla="*/ 0 h 1157622"/>
              <a:gd name="connsiteX1" fmla="*/ 1157622 w 1157622"/>
              <a:gd name="connsiteY1" fmla="*/ 578811 h 1157622"/>
              <a:gd name="connsiteX2" fmla="*/ 578811 w 1157622"/>
              <a:gd name="connsiteY2" fmla="*/ 1157622 h 1157622"/>
              <a:gd name="connsiteX3" fmla="*/ 0 w 1157622"/>
              <a:gd name="connsiteY3" fmla="*/ 578811 h 1157622"/>
              <a:gd name="connsiteX4" fmla="*/ 578811 w 1157622"/>
              <a:gd name="connsiteY4" fmla="*/ 0 h 1157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622" h="1157622">
                <a:moveTo>
                  <a:pt x="578811" y="0"/>
                </a:moveTo>
                <a:cubicBezTo>
                  <a:pt x="898479" y="0"/>
                  <a:pt x="1157622" y="259143"/>
                  <a:pt x="1157622" y="578811"/>
                </a:cubicBezTo>
                <a:cubicBezTo>
                  <a:pt x="1157622" y="898479"/>
                  <a:pt x="898479" y="1157622"/>
                  <a:pt x="578811" y="1157622"/>
                </a:cubicBezTo>
                <a:cubicBezTo>
                  <a:pt x="259143" y="1157622"/>
                  <a:pt x="0" y="898479"/>
                  <a:pt x="0" y="578811"/>
                </a:cubicBezTo>
                <a:cubicBezTo>
                  <a:pt x="0" y="259143"/>
                  <a:pt x="259143" y="0"/>
                  <a:pt x="578811" y="0"/>
                </a:cubicBezTo>
                <a:close/>
              </a:path>
            </a:pathLst>
          </a:custGeom>
        </p:spPr>
        <p:txBody>
          <a:bodyPr wrap="square">
            <a:noAutofit/>
          </a:bodyPr>
          <a:lstStyle/>
          <a:p>
            <a:endParaRPr lang="zh-CN" altLang="en-US"/>
          </a:p>
        </p:txBody>
      </p:sp>
      <p:sp>
        <p:nvSpPr>
          <p:cNvPr id="28" name="图片占位符 27"/>
          <p:cNvSpPr>
            <a:spLocks noGrp="1"/>
          </p:cNvSpPr>
          <p:nvPr>
            <p:ph type="pic" sz="quarter" idx="13"/>
          </p:nvPr>
        </p:nvSpPr>
        <p:spPr>
          <a:xfrm>
            <a:off x="2362828" y="2525016"/>
            <a:ext cx="2492360" cy="2492360"/>
          </a:xfrm>
          <a:custGeom>
            <a:avLst/>
            <a:gdLst>
              <a:gd name="connsiteX0" fmla="*/ 1246180 w 2492360"/>
              <a:gd name="connsiteY0" fmla="*/ 0 h 2492360"/>
              <a:gd name="connsiteX1" fmla="*/ 2492360 w 2492360"/>
              <a:gd name="connsiteY1" fmla="*/ 1246180 h 2492360"/>
              <a:gd name="connsiteX2" fmla="*/ 1246180 w 2492360"/>
              <a:gd name="connsiteY2" fmla="*/ 2492360 h 2492360"/>
              <a:gd name="connsiteX3" fmla="*/ 0 w 2492360"/>
              <a:gd name="connsiteY3" fmla="*/ 1246180 h 2492360"/>
              <a:gd name="connsiteX4" fmla="*/ 1246180 w 2492360"/>
              <a:gd name="connsiteY4" fmla="*/ 0 h 2492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2360" h="2492360">
                <a:moveTo>
                  <a:pt x="1246180" y="0"/>
                </a:moveTo>
                <a:cubicBezTo>
                  <a:pt x="1934426" y="0"/>
                  <a:pt x="2492360" y="557934"/>
                  <a:pt x="2492360" y="1246180"/>
                </a:cubicBezTo>
                <a:cubicBezTo>
                  <a:pt x="2492360" y="1934426"/>
                  <a:pt x="1934426" y="2492360"/>
                  <a:pt x="1246180" y="2492360"/>
                </a:cubicBezTo>
                <a:cubicBezTo>
                  <a:pt x="557934" y="2492360"/>
                  <a:pt x="0" y="1934426"/>
                  <a:pt x="0" y="1246180"/>
                </a:cubicBezTo>
                <a:cubicBezTo>
                  <a:pt x="0" y="557934"/>
                  <a:pt x="557934" y="0"/>
                  <a:pt x="1246180" y="0"/>
                </a:cubicBezTo>
                <a:close/>
              </a:path>
            </a:pathLst>
          </a:custGeom>
        </p:spPr>
        <p:txBody>
          <a:bodyPr wrap="square">
            <a:noAutofit/>
          </a:bodyPr>
          <a:lstStyle/>
          <a:p>
            <a:endParaRPr lang="zh-CN" altLang="en-US"/>
          </a:p>
        </p:txBody>
      </p:sp>
      <p:sp>
        <p:nvSpPr>
          <p:cNvPr id="22" name="矩形 21"/>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6"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四项图文版式">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nvCxnSpPr>
        <p:spPr>
          <a:xfrm>
            <a:off x="834866" y="6328530"/>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2" name="矩形 21" hidden="1"/>
          <p:cNvSpPr/>
          <p:nvPr userDrawn="1"/>
        </p:nvSpPr>
        <p:spPr>
          <a:xfrm>
            <a:off x="839789" y="1158464"/>
            <a:ext cx="2669007" cy="4996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图片占位符 8"/>
          <p:cNvSpPr>
            <a:spLocks noGrp="1"/>
          </p:cNvSpPr>
          <p:nvPr>
            <p:ph type="pic" sz="quarter" idx="13"/>
          </p:nvPr>
        </p:nvSpPr>
        <p:spPr>
          <a:xfrm>
            <a:off x="834866" y="1158464"/>
            <a:ext cx="2673930" cy="5013221"/>
          </a:xfrm>
        </p:spPr>
        <p:txBody>
          <a:bodyPr/>
          <a:lstStyle/>
          <a:p>
            <a:endParaRPr lang="zh-CN" altLang="en-US"/>
          </a:p>
        </p:txBody>
      </p:sp>
      <p:sp>
        <p:nvSpPr>
          <p:cNvPr id="43" name="图片占位符 8"/>
          <p:cNvSpPr>
            <a:spLocks noGrp="1"/>
          </p:cNvSpPr>
          <p:nvPr>
            <p:ph type="pic" sz="quarter" idx="14"/>
          </p:nvPr>
        </p:nvSpPr>
        <p:spPr>
          <a:xfrm>
            <a:off x="3520438" y="1158464"/>
            <a:ext cx="2664139" cy="5013221"/>
          </a:xfrm>
        </p:spPr>
        <p:txBody>
          <a:bodyPr/>
          <a:lstStyle/>
          <a:p>
            <a:endParaRPr lang="zh-CN" altLang="en-US"/>
          </a:p>
        </p:txBody>
      </p:sp>
      <p:sp>
        <p:nvSpPr>
          <p:cNvPr id="44" name="图片占位符 8"/>
          <p:cNvSpPr>
            <a:spLocks noGrp="1"/>
          </p:cNvSpPr>
          <p:nvPr>
            <p:ph type="pic" sz="quarter" idx="15"/>
          </p:nvPr>
        </p:nvSpPr>
        <p:spPr>
          <a:xfrm>
            <a:off x="6185959" y="1158464"/>
            <a:ext cx="2673930" cy="5013221"/>
          </a:xfrm>
        </p:spPr>
        <p:txBody>
          <a:bodyPr/>
          <a:lstStyle/>
          <a:p>
            <a:endParaRPr lang="zh-CN" altLang="en-US"/>
          </a:p>
        </p:txBody>
      </p:sp>
      <p:sp>
        <p:nvSpPr>
          <p:cNvPr id="45" name="图片占位符 8"/>
          <p:cNvSpPr>
            <a:spLocks noGrp="1"/>
          </p:cNvSpPr>
          <p:nvPr>
            <p:ph type="pic" sz="quarter" idx="16"/>
          </p:nvPr>
        </p:nvSpPr>
        <p:spPr>
          <a:xfrm>
            <a:off x="8839200" y="1158464"/>
            <a:ext cx="2686209" cy="5013221"/>
          </a:xfrm>
        </p:spPr>
        <p:txBody>
          <a:bodyPr/>
          <a:lstStyle/>
          <a:p>
            <a:endParaRPr lang="zh-CN" altLang="en-US"/>
          </a:p>
        </p:txBody>
      </p:sp>
      <p:sp>
        <p:nvSpPr>
          <p:cNvPr id="23" name="矩形 22"/>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23"/>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7"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特殊功能版式">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userDrawn="1"/>
        </p:nvGrpSpPr>
        <p:grpSpPr>
          <a:xfrm>
            <a:off x="1500098" y="1812996"/>
            <a:ext cx="4648709" cy="3914680"/>
            <a:chOff x="2342668" y="649402"/>
            <a:chExt cx="6505732" cy="5478479"/>
          </a:xfrm>
        </p:grpSpPr>
        <p:sp>
          <p:nvSpPr>
            <p:cNvPr id="23" name="椭圆 22"/>
            <p:cNvSpPr/>
            <p:nvPr/>
          </p:nvSpPr>
          <p:spPr>
            <a:xfrm flipV="1">
              <a:off x="2852334" y="5909832"/>
              <a:ext cx="5486400" cy="218049"/>
            </a:xfrm>
            <a:prstGeom prst="ellipse">
              <a:avLst/>
            </a:prstGeom>
            <a:gradFill flip="none" rotWithShape="1">
              <a:gsLst>
                <a:gs pos="0">
                  <a:schemeClr val="tx1"/>
                </a:gs>
                <a:gs pos="100000">
                  <a:schemeClr val="tx1">
                    <a:alpha val="0"/>
                  </a:schemeClr>
                </a:gs>
              </a:gsLst>
              <a:path path="shape">
                <a:fillToRect l="50000" t="50000" r="50000" b="50000"/>
              </a:path>
              <a:tileRect/>
            </a:gradFill>
            <a:ln>
              <a:noFill/>
            </a:ln>
            <a:effectLst>
              <a:outerShdw blurRad="393700" dist="50800" dir="5400000" algn="ctr" rotWithShape="0">
                <a:srgbClr val="000000">
                  <a:alpha val="7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23"/>
            <p:cNvSpPr/>
            <p:nvPr/>
          </p:nvSpPr>
          <p:spPr>
            <a:xfrm>
              <a:off x="2342668" y="4740098"/>
              <a:ext cx="6505732" cy="569627"/>
            </a:xfrm>
            <a:custGeom>
              <a:avLst/>
              <a:gdLst>
                <a:gd name="connsiteX0" fmla="*/ 0 w 6505732"/>
                <a:gd name="connsiteY0" fmla="*/ 0 h 569627"/>
                <a:gd name="connsiteX1" fmla="*/ 6505732 w 6505732"/>
                <a:gd name="connsiteY1" fmla="*/ 0 h 569627"/>
                <a:gd name="connsiteX2" fmla="*/ 6505732 w 6505732"/>
                <a:gd name="connsiteY2" fmla="*/ 437181 h 569627"/>
                <a:gd name="connsiteX3" fmla="*/ 6373286 w 6505732"/>
                <a:gd name="connsiteY3" fmla="*/ 569627 h 569627"/>
                <a:gd name="connsiteX4" fmla="*/ 132446 w 6505732"/>
                <a:gd name="connsiteY4" fmla="*/ 569627 h 569627"/>
                <a:gd name="connsiteX5" fmla="*/ 0 w 6505732"/>
                <a:gd name="connsiteY5" fmla="*/ 437181 h 569627"/>
                <a:gd name="connsiteX6" fmla="*/ 0 w 6505732"/>
                <a:gd name="connsiteY6" fmla="*/ 0 h 5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732" h="569627">
                  <a:moveTo>
                    <a:pt x="0" y="0"/>
                  </a:moveTo>
                  <a:lnTo>
                    <a:pt x="6505732" y="0"/>
                  </a:lnTo>
                  <a:lnTo>
                    <a:pt x="6505732" y="437181"/>
                  </a:lnTo>
                  <a:cubicBezTo>
                    <a:pt x="6505732" y="510329"/>
                    <a:pt x="6446434" y="569627"/>
                    <a:pt x="6373286" y="569627"/>
                  </a:cubicBezTo>
                  <a:lnTo>
                    <a:pt x="132446" y="569627"/>
                  </a:lnTo>
                  <a:cubicBezTo>
                    <a:pt x="59298" y="569627"/>
                    <a:pt x="0" y="510329"/>
                    <a:pt x="0" y="437181"/>
                  </a:cubicBezTo>
                  <a:lnTo>
                    <a:pt x="0" y="0"/>
                  </a:lnTo>
                  <a:close/>
                </a:path>
              </a:pathLst>
            </a:custGeom>
            <a:gradFill>
              <a:gsLst>
                <a:gs pos="0">
                  <a:srgbClr val="94959A"/>
                </a:gs>
                <a:gs pos="100000">
                  <a:srgbClr val="D2D3D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24"/>
            <p:cNvSpPr/>
            <p:nvPr/>
          </p:nvSpPr>
          <p:spPr>
            <a:xfrm>
              <a:off x="2342668" y="649402"/>
              <a:ext cx="6505732" cy="4092314"/>
            </a:xfrm>
            <a:custGeom>
              <a:avLst/>
              <a:gdLst>
                <a:gd name="connsiteX0" fmla="*/ 132446 w 6505732"/>
                <a:gd name="connsiteY0" fmla="*/ 0 h 4092314"/>
                <a:gd name="connsiteX1" fmla="*/ 6373286 w 6505732"/>
                <a:gd name="connsiteY1" fmla="*/ 0 h 4092314"/>
                <a:gd name="connsiteX2" fmla="*/ 6505732 w 6505732"/>
                <a:gd name="connsiteY2" fmla="*/ 132446 h 4092314"/>
                <a:gd name="connsiteX3" fmla="*/ 6505732 w 6505732"/>
                <a:gd name="connsiteY3" fmla="*/ 4092314 h 4092314"/>
                <a:gd name="connsiteX4" fmla="*/ 0 w 6505732"/>
                <a:gd name="connsiteY4" fmla="*/ 4092314 h 4092314"/>
                <a:gd name="connsiteX5" fmla="*/ 0 w 6505732"/>
                <a:gd name="connsiteY5" fmla="*/ 132446 h 4092314"/>
                <a:gd name="connsiteX6" fmla="*/ 132446 w 6505732"/>
                <a:gd name="connsiteY6" fmla="*/ 0 h 4092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732" h="4092314">
                  <a:moveTo>
                    <a:pt x="132446" y="0"/>
                  </a:moveTo>
                  <a:lnTo>
                    <a:pt x="6373286" y="0"/>
                  </a:lnTo>
                  <a:cubicBezTo>
                    <a:pt x="6446434" y="0"/>
                    <a:pt x="6505732" y="59298"/>
                    <a:pt x="6505732" y="132446"/>
                  </a:cubicBezTo>
                  <a:lnTo>
                    <a:pt x="6505732" y="4092314"/>
                  </a:lnTo>
                  <a:lnTo>
                    <a:pt x="0" y="4092314"/>
                  </a:lnTo>
                  <a:lnTo>
                    <a:pt x="0" y="132446"/>
                  </a:lnTo>
                  <a:cubicBezTo>
                    <a:pt x="0" y="59298"/>
                    <a:pt x="59298" y="0"/>
                    <a:pt x="13244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4469997" y="5309726"/>
              <a:ext cx="2251075" cy="727087"/>
              <a:chOff x="4028686" y="3922238"/>
              <a:chExt cx="2251075" cy="727087"/>
            </a:xfrm>
          </p:grpSpPr>
          <p:sp>
            <p:nvSpPr>
              <p:cNvPr id="38" name="任意多边形 37"/>
              <p:cNvSpPr/>
              <p:nvPr/>
            </p:nvSpPr>
            <p:spPr>
              <a:xfrm>
                <a:off x="4028686" y="3922238"/>
                <a:ext cx="2251075" cy="707403"/>
              </a:xfrm>
              <a:custGeom>
                <a:avLst/>
                <a:gdLst>
                  <a:gd name="connsiteX0" fmla="*/ 381415 w 2251075"/>
                  <a:gd name="connsiteY0" fmla="*/ 0 h 707403"/>
                  <a:gd name="connsiteX1" fmla="*/ 1863097 w 2251075"/>
                  <a:gd name="connsiteY1" fmla="*/ 0 h 707403"/>
                  <a:gd name="connsiteX2" fmla="*/ 1947864 w 2251075"/>
                  <a:gd name="connsiteY2" fmla="*/ 596240 h 707403"/>
                  <a:gd name="connsiteX3" fmla="*/ 1955410 w 2251075"/>
                  <a:gd name="connsiteY3" fmla="*/ 596240 h 707403"/>
                  <a:gd name="connsiteX4" fmla="*/ 2251075 w 2251075"/>
                  <a:gd name="connsiteY4" fmla="*/ 688315 h 707403"/>
                  <a:gd name="connsiteX5" fmla="*/ 1136650 w 2251075"/>
                  <a:gd name="connsiteY5" fmla="*/ 707365 h 707403"/>
                  <a:gd name="connsiteX6" fmla="*/ 0 w 2251075"/>
                  <a:gd name="connsiteY6" fmla="*/ 688315 h 707403"/>
                  <a:gd name="connsiteX7" fmla="*/ 295665 w 2251075"/>
                  <a:gd name="connsiteY7" fmla="*/ 596240 h 707403"/>
                  <a:gd name="connsiteX8" fmla="*/ 296648 w 2251075"/>
                  <a:gd name="connsiteY8" fmla="*/ 596240 h 70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1075" h="707403">
                    <a:moveTo>
                      <a:pt x="381415" y="0"/>
                    </a:moveTo>
                    <a:lnTo>
                      <a:pt x="1863097" y="0"/>
                    </a:lnTo>
                    <a:lnTo>
                      <a:pt x="1947864" y="596240"/>
                    </a:lnTo>
                    <a:lnTo>
                      <a:pt x="1955410" y="596240"/>
                    </a:lnTo>
                    <a:lnTo>
                      <a:pt x="2251075" y="688315"/>
                    </a:lnTo>
                    <a:cubicBezTo>
                      <a:pt x="1880658" y="687257"/>
                      <a:pt x="1507067" y="708423"/>
                      <a:pt x="1136650" y="707365"/>
                    </a:cubicBezTo>
                    <a:lnTo>
                      <a:pt x="0" y="688315"/>
                    </a:lnTo>
                    <a:lnTo>
                      <a:pt x="295665" y="596240"/>
                    </a:lnTo>
                    <a:lnTo>
                      <a:pt x="296648" y="596240"/>
                    </a:lnTo>
                    <a:close/>
                  </a:path>
                </a:pathLst>
              </a:custGeom>
              <a:gradFill>
                <a:gsLst>
                  <a:gs pos="67883">
                    <a:srgbClr val="EBEBEB"/>
                  </a:gs>
                  <a:gs pos="27500">
                    <a:srgbClr val="C3C3C3"/>
                  </a:gs>
                  <a:gs pos="0">
                    <a:srgbClr val="919297"/>
                  </a:gs>
                  <a:gs pos="100000">
                    <a:srgbClr val="929398"/>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40"/>
              <p:cNvSpPr/>
              <p:nvPr/>
            </p:nvSpPr>
            <p:spPr>
              <a:xfrm>
                <a:off x="4028686" y="4603606"/>
                <a:ext cx="2251075" cy="45719"/>
              </a:xfrm>
              <a:custGeom>
                <a:avLst/>
                <a:gdLst>
                  <a:gd name="connsiteX0" fmla="*/ 2235684 w 2251075"/>
                  <a:gd name="connsiteY0" fmla="*/ 0 h 45719"/>
                  <a:gd name="connsiteX1" fmla="*/ 2251075 w 2251075"/>
                  <a:gd name="connsiteY1" fmla="*/ 0 h 45719"/>
                  <a:gd name="connsiteX2" fmla="*/ 2251075 w 2251075"/>
                  <a:gd name="connsiteY2" fmla="*/ 45719 h 45719"/>
                  <a:gd name="connsiteX3" fmla="*/ 0 w 2251075"/>
                  <a:gd name="connsiteY3" fmla="*/ 45719 h 45719"/>
                  <a:gd name="connsiteX4" fmla="*/ 0 w 2251075"/>
                  <a:gd name="connsiteY4" fmla="*/ 3826 h 45719"/>
                  <a:gd name="connsiteX5" fmla="*/ 1133368 w 2251075"/>
                  <a:gd name="connsiteY5" fmla="*/ 22821 h 45719"/>
                  <a:gd name="connsiteX6" fmla="*/ 2247793 w 2251075"/>
                  <a:gd name="connsiteY6" fmla="*/ 3771 h 45719"/>
                  <a:gd name="connsiteX7" fmla="*/ 0 w 2251075"/>
                  <a:gd name="connsiteY7" fmla="*/ 0 h 45719"/>
                  <a:gd name="connsiteX8" fmla="*/ 8827 w 2251075"/>
                  <a:gd name="connsiteY8" fmla="*/ 0 h 45719"/>
                  <a:gd name="connsiteX9" fmla="*/ 0 w 2251075"/>
                  <a:gd name="connsiteY9" fmla="*/ 274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1075" h="45719">
                    <a:moveTo>
                      <a:pt x="2235684" y="0"/>
                    </a:moveTo>
                    <a:lnTo>
                      <a:pt x="2251075" y="0"/>
                    </a:lnTo>
                    <a:lnTo>
                      <a:pt x="2251075" y="45719"/>
                    </a:lnTo>
                    <a:lnTo>
                      <a:pt x="0" y="45719"/>
                    </a:lnTo>
                    <a:lnTo>
                      <a:pt x="0" y="3826"/>
                    </a:lnTo>
                    <a:lnTo>
                      <a:pt x="1133368" y="22821"/>
                    </a:lnTo>
                    <a:cubicBezTo>
                      <a:pt x="1503785" y="23879"/>
                      <a:pt x="1877376" y="2713"/>
                      <a:pt x="2247793" y="3771"/>
                    </a:cubicBezTo>
                    <a:close/>
                    <a:moveTo>
                      <a:pt x="0" y="0"/>
                    </a:moveTo>
                    <a:lnTo>
                      <a:pt x="8827" y="0"/>
                    </a:lnTo>
                    <a:lnTo>
                      <a:pt x="0" y="2749"/>
                    </a:lnTo>
                    <a:close/>
                  </a:path>
                </a:pathLst>
              </a:cu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Freeform 9"/>
            <p:cNvSpPr>
              <a:spLocks noEditPoints="1"/>
            </p:cNvSpPr>
            <p:nvPr/>
          </p:nvSpPr>
          <p:spPr bwMode="auto">
            <a:xfrm>
              <a:off x="5446032" y="4850850"/>
              <a:ext cx="299004" cy="348124"/>
            </a:xfrm>
            <a:custGeom>
              <a:avLst/>
              <a:gdLst>
                <a:gd name="T0" fmla="*/ 1097 w 1097"/>
                <a:gd name="T1" fmla="*/ 935 h 1278"/>
                <a:gd name="T2" fmla="*/ 1009 w 1097"/>
                <a:gd name="T3" fmla="*/ 1116 h 1278"/>
                <a:gd name="T4" fmla="*/ 814 w 1097"/>
                <a:gd name="T5" fmla="*/ 1273 h 1278"/>
                <a:gd name="T6" fmla="*/ 603 w 1097"/>
                <a:gd name="T7" fmla="*/ 1222 h 1278"/>
                <a:gd name="T8" fmla="*/ 394 w 1097"/>
                <a:gd name="T9" fmla="*/ 1275 h 1278"/>
                <a:gd name="T10" fmla="*/ 193 w 1097"/>
                <a:gd name="T11" fmla="*/ 1113 h 1278"/>
                <a:gd name="T12" fmla="*/ 112 w 1097"/>
                <a:gd name="T13" fmla="*/ 471 h 1278"/>
                <a:gd name="T14" fmla="*/ 376 w 1097"/>
                <a:gd name="T15" fmla="*/ 311 h 1278"/>
                <a:gd name="T16" fmla="*/ 587 w 1097"/>
                <a:gd name="T17" fmla="*/ 367 h 1278"/>
                <a:gd name="T18" fmla="*/ 831 w 1097"/>
                <a:gd name="T19" fmla="*/ 308 h 1278"/>
                <a:gd name="T20" fmla="*/ 1064 w 1097"/>
                <a:gd name="T21" fmla="*/ 435 h 1278"/>
                <a:gd name="T22" fmla="*/ 926 w 1097"/>
                <a:gd name="T23" fmla="*/ 677 h 1278"/>
                <a:gd name="T24" fmla="*/ 1097 w 1097"/>
                <a:gd name="T25" fmla="*/ 935 h 1278"/>
                <a:gd name="T26" fmla="*/ 766 w 1097"/>
                <a:gd name="T27" fmla="*/ 204 h 1278"/>
                <a:gd name="T28" fmla="*/ 576 w 1097"/>
                <a:gd name="T29" fmla="*/ 294 h 1278"/>
                <a:gd name="T30" fmla="*/ 644 w 1097"/>
                <a:gd name="T31" fmla="*/ 97 h 1278"/>
                <a:gd name="T32" fmla="*/ 832 w 1097"/>
                <a:gd name="T33" fmla="*/ 0 h 1278"/>
                <a:gd name="T34" fmla="*/ 766 w 1097"/>
                <a:gd name="T35" fmla="*/ 204 h 1278"/>
                <a:gd name="T36" fmla="*/ 766 w 1097"/>
                <a:gd name="T37" fmla="*/ 204 h 1278"/>
                <a:gd name="T38" fmla="*/ 766 w 1097"/>
                <a:gd name="T39" fmla="*/ 204 h 1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7" h="1278">
                  <a:moveTo>
                    <a:pt x="1097" y="935"/>
                  </a:moveTo>
                  <a:cubicBezTo>
                    <a:pt x="1096" y="940"/>
                    <a:pt x="1070" y="1027"/>
                    <a:pt x="1009" y="1116"/>
                  </a:cubicBezTo>
                  <a:cubicBezTo>
                    <a:pt x="956" y="1194"/>
                    <a:pt x="901" y="1271"/>
                    <a:pt x="814" y="1273"/>
                  </a:cubicBezTo>
                  <a:cubicBezTo>
                    <a:pt x="728" y="1275"/>
                    <a:pt x="701" y="1222"/>
                    <a:pt x="603" y="1222"/>
                  </a:cubicBezTo>
                  <a:cubicBezTo>
                    <a:pt x="506" y="1222"/>
                    <a:pt x="475" y="1271"/>
                    <a:pt x="394" y="1275"/>
                  </a:cubicBezTo>
                  <a:cubicBezTo>
                    <a:pt x="311" y="1278"/>
                    <a:pt x="247" y="1191"/>
                    <a:pt x="193" y="1113"/>
                  </a:cubicBezTo>
                  <a:cubicBezTo>
                    <a:pt x="84" y="955"/>
                    <a:pt x="0" y="666"/>
                    <a:pt x="112" y="471"/>
                  </a:cubicBezTo>
                  <a:cubicBezTo>
                    <a:pt x="168" y="374"/>
                    <a:pt x="268" y="313"/>
                    <a:pt x="376" y="311"/>
                  </a:cubicBezTo>
                  <a:cubicBezTo>
                    <a:pt x="458" y="310"/>
                    <a:pt x="536" y="367"/>
                    <a:pt x="587" y="367"/>
                  </a:cubicBezTo>
                  <a:cubicBezTo>
                    <a:pt x="637" y="367"/>
                    <a:pt x="731" y="298"/>
                    <a:pt x="831" y="308"/>
                  </a:cubicBezTo>
                  <a:cubicBezTo>
                    <a:pt x="872" y="310"/>
                    <a:pt x="989" y="325"/>
                    <a:pt x="1064" y="435"/>
                  </a:cubicBezTo>
                  <a:cubicBezTo>
                    <a:pt x="1058" y="439"/>
                    <a:pt x="925" y="516"/>
                    <a:pt x="926" y="677"/>
                  </a:cubicBezTo>
                  <a:cubicBezTo>
                    <a:pt x="928" y="870"/>
                    <a:pt x="1095" y="934"/>
                    <a:pt x="1097" y="935"/>
                  </a:cubicBezTo>
                  <a:close/>
                  <a:moveTo>
                    <a:pt x="766" y="204"/>
                  </a:moveTo>
                  <a:cubicBezTo>
                    <a:pt x="721" y="257"/>
                    <a:pt x="648" y="299"/>
                    <a:pt x="576" y="294"/>
                  </a:cubicBezTo>
                  <a:cubicBezTo>
                    <a:pt x="567" y="221"/>
                    <a:pt x="603" y="144"/>
                    <a:pt x="644" y="97"/>
                  </a:cubicBezTo>
                  <a:cubicBezTo>
                    <a:pt x="690" y="43"/>
                    <a:pt x="768" y="3"/>
                    <a:pt x="832" y="0"/>
                  </a:cubicBezTo>
                  <a:cubicBezTo>
                    <a:pt x="840" y="75"/>
                    <a:pt x="810" y="150"/>
                    <a:pt x="766" y="204"/>
                  </a:cubicBezTo>
                  <a:close/>
                  <a:moveTo>
                    <a:pt x="766" y="204"/>
                  </a:moveTo>
                  <a:cubicBezTo>
                    <a:pt x="766" y="204"/>
                    <a:pt x="766" y="204"/>
                    <a:pt x="766" y="204"/>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 name="图片占位符 2"/>
          <p:cNvSpPr>
            <a:spLocks noGrp="1"/>
          </p:cNvSpPr>
          <p:nvPr>
            <p:ph type="pic" sz="quarter" idx="13"/>
          </p:nvPr>
        </p:nvSpPr>
        <p:spPr>
          <a:xfrm>
            <a:off x="1672772" y="2008403"/>
            <a:ext cx="4303362" cy="2544866"/>
          </a:xfrm>
        </p:spPr>
        <p:txBody>
          <a:bodyPr/>
          <a:lstStyle/>
          <a:p>
            <a:endParaRPr lang="zh-CN" altLang="en-US"/>
          </a:p>
        </p:txBody>
      </p:sp>
      <p:cxnSp>
        <p:nvCxnSpPr>
          <p:cNvPr id="27" name="直接连接符 26"/>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8" name="矩形 27"/>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2" name="文本框 41"/>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43"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荣誉页排版">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3" name="图片占位符 3"/>
          <p:cNvSpPr>
            <a:spLocks noGrp="1"/>
          </p:cNvSpPr>
          <p:nvPr>
            <p:ph type="pic" sz="quarter" idx="15"/>
          </p:nvPr>
        </p:nvSpPr>
        <p:spPr>
          <a:xfrm>
            <a:off x="7136720" y="2307822"/>
            <a:ext cx="1978634" cy="2917946"/>
          </a:xfrm>
          <a:scene3d>
            <a:camera prst="perspectiveLeft" fov="5400000"/>
            <a:lightRig rig="threePt" dir="t"/>
          </a:scene3d>
        </p:spPr>
        <p:txBody>
          <a:bodyPr/>
          <a:lstStyle/>
          <a:p>
            <a:endParaRPr lang="zh-CN" altLang="en-US"/>
          </a:p>
        </p:txBody>
      </p:sp>
      <p:sp>
        <p:nvSpPr>
          <p:cNvPr id="44" name="图片占位符 3"/>
          <p:cNvSpPr>
            <a:spLocks noGrp="1"/>
          </p:cNvSpPr>
          <p:nvPr>
            <p:ph type="pic" sz="quarter" idx="16"/>
          </p:nvPr>
        </p:nvSpPr>
        <p:spPr>
          <a:xfrm>
            <a:off x="1885777" y="2560969"/>
            <a:ext cx="1696089" cy="2363631"/>
          </a:xfrm>
          <a:scene3d>
            <a:camera prst="perspectiveRight" fov="7200000"/>
            <a:lightRig rig="threePt" dir="t"/>
          </a:scene3d>
        </p:spPr>
        <p:txBody>
          <a:bodyPr/>
          <a:lstStyle/>
          <a:p>
            <a:endParaRPr lang="zh-CN" altLang="en-US"/>
          </a:p>
        </p:txBody>
      </p:sp>
      <p:sp>
        <p:nvSpPr>
          <p:cNvPr id="42" name="图片占位符 3"/>
          <p:cNvSpPr>
            <a:spLocks noGrp="1"/>
          </p:cNvSpPr>
          <p:nvPr>
            <p:ph type="pic" sz="quarter" idx="14"/>
          </p:nvPr>
        </p:nvSpPr>
        <p:spPr>
          <a:xfrm>
            <a:off x="3264558" y="2267338"/>
            <a:ext cx="1978634" cy="2917946"/>
          </a:xfrm>
          <a:scene3d>
            <a:camera prst="perspectiveRight" fov="5400000"/>
            <a:lightRig rig="threePt" dir="t"/>
          </a:scene3d>
        </p:spPr>
        <p:txBody>
          <a:bodyPr/>
          <a:lstStyle/>
          <a:p>
            <a:endParaRPr lang="zh-CN" altLang="en-US"/>
          </a:p>
        </p:txBody>
      </p:sp>
      <p:sp>
        <p:nvSpPr>
          <p:cNvPr id="45" name="图片占位符 3"/>
          <p:cNvSpPr>
            <a:spLocks noGrp="1"/>
          </p:cNvSpPr>
          <p:nvPr>
            <p:ph type="pic" sz="quarter" idx="17"/>
          </p:nvPr>
        </p:nvSpPr>
        <p:spPr>
          <a:xfrm>
            <a:off x="8674764" y="2584860"/>
            <a:ext cx="1696089" cy="2363631"/>
          </a:xfrm>
          <a:scene3d>
            <a:camera prst="perspectiveLeft" fov="7200000"/>
            <a:lightRig rig="threePt" dir="t"/>
          </a:scene3d>
        </p:spPr>
        <p:txBody>
          <a:bodyPr/>
          <a:lstStyle/>
          <a:p>
            <a:endParaRPr lang="zh-CN" altLang="en-US"/>
          </a:p>
        </p:txBody>
      </p:sp>
      <p:sp>
        <p:nvSpPr>
          <p:cNvPr id="4" name="图片占位符 3"/>
          <p:cNvSpPr>
            <a:spLocks noGrp="1"/>
          </p:cNvSpPr>
          <p:nvPr>
            <p:ph type="pic" sz="quarter" idx="13"/>
          </p:nvPr>
        </p:nvSpPr>
        <p:spPr>
          <a:xfrm>
            <a:off x="4759826" y="1880482"/>
            <a:ext cx="2678570" cy="3680500"/>
          </a:xfrm>
        </p:spPr>
        <p:txBody>
          <a:bodyPr/>
          <a:lstStyle/>
          <a:p>
            <a:endParaRPr lang="zh-CN" altLang="en-US"/>
          </a:p>
        </p:txBody>
      </p:sp>
      <p:sp>
        <p:nvSpPr>
          <p:cNvPr id="22" name="矩形 21"/>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文本框 24"/>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6"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荣誉页排版1">
    <p:spTree>
      <p:nvGrpSpPr>
        <p:cNvPr id="1" name=""/>
        <p:cNvGrpSpPr/>
        <p:nvPr/>
      </p:nvGrpSpPr>
      <p:grpSpPr>
        <a:xfrm>
          <a:off x="0" y="0"/>
          <a:ext cx="0" cy="0"/>
          <a:chOff x="0" y="0"/>
          <a:chExt cx="0" cy="0"/>
        </a:xfrm>
      </p:grpSpPr>
      <p:sp>
        <p:nvSpPr>
          <p:cNvPr id="2" name="图片占位符 3"/>
          <p:cNvSpPr>
            <a:spLocks noGrp="1"/>
          </p:cNvSpPr>
          <p:nvPr>
            <p:ph type="pic" sz="quarter" idx="15"/>
          </p:nvPr>
        </p:nvSpPr>
        <p:spPr>
          <a:xfrm>
            <a:off x="7136720" y="2307822"/>
            <a:ext cx="1978634" cy="2917946"/>
          </a:xfrm>
          <a:scene3d>
            <a:camera prst="perspectiveLeft" fov="5400000"/>
            <a:lightRig rig="threePt" dir="t"/>
          </a:scene3d>
        </p:spPr>
        <p:txBody>
          <a:bodyPr/>
          <a:lstStyle/>
          <a:p>
            <a:endParaRPr lang="zh-CN" altLang="en-US"/>
          </a:p>
        </p:txBody>
      </p:sp>
      <p:sp>
        <p:nvSpPr>
          <p:cNvPr id="3" name="图片占位符 3"/>
          <p:cNvSpPr>
            <a:spLocks noGrp="1"/>
          </p:cNvSpPr>
          <p:nvPr>
            <p:ph type="pic" sz="quarter" idx="16"/>
          </p:nvPr>
        </p:nvSpPr>
        <p:spPr>
          <a:xfrm>
            <a:off x="1885777" y="2560969"/>
            <a:ext cx="1696089" cy="2363631"/>
          </a:xfrm>
          <a:scene3d>
            <a:camera prst="perspectiveRight" fov="7200000"/>
            <a:lightRig rig="threePt" dir="t"/>
          </a:scene3d>
        </p:spPr>
        <p:txBody>
          <a:bodyPr/>
          <a:lstStyle/>
          <a:p>
            <a:endParaRPr lang="zh-CN" altLang="en-US"/>
          </a:p>
        </p:txBody>
      </p:sp>
      <p:sp>
        <p:nvSpPr>
          <p:cNvPr id="4" name="图片占位符 3"/>
          <p:cNvSpPr>
            <a:spLocks noGrp="1"/>
          </p:cNvSpPr>
          <p:nvPr>
            <p:ph type="pic" sz="quarter" idx="14"/>
          </p:nvPr>
        </p:nvSpPr>
        <p:spPr>
          <a:xfrm>
            <a:off x="3264558" y="2267338"/>
            <a:ext cx="1978634" cy="2917946"/>
          </a:xfrm>
          <a:scene3d>
            <a:camera prst="perspectiveRight" fov="5400000"/>
            <a:lightRig rig="threePt" dir="t"/>
          </a:scene3d>
        </p:spPr>
        <p:txBody>
          <a:bodyPr/>
          <a:lstStyle/>
          <a:p>
            <a:endParaRPr lang="zh-CN" altLang="en-US"/>
          </a:p>
        </p:txBody>
      </p:sp>
      <p:sp>
        <p:nvSpPr>
          <p:cNvPr id="5" name="图片占位符 3"/>
          <p:cNvSpPr>
            <a:spLocks noGrp="1"/>
          </p:cNvSpPr>
          <p:nvPr>
            <p:ph type="pic" sz="quarter" idx="17"/>
          </p:nvPr>
        </p:nvSpPr>
        <p:spPr>
          <a:xfrm>
            <a:off x="8674764" y="2584860"/>
            <a:ext cx="1696089" cy="2363631"/>
          </a:xfrm>
          <a:scene3d>
            <a:camera prst="perspectiveLeft" fov="7200000"/>
            <a:lightRig rig="threePt" dir="t"/>
          </a:scene3d>
        </p:spPr>
        <p:txBody>
          <a:bodyPr/>
          <a:lstStyle/>
          <a:p>
            <a:endParaRPr lang="zh-CN" altLang="en-US"/>
          </a:p>
        </p:txBody>
      </p:sp>
      <p:sp>
        <p:nvSpPr>
          <p:cNvPr id="6" name="图片占位符 3"/>
          <p:cNvSpPr>
            <a:spLocks noGrp="1"/>
          </p:cNvSpPr>
          <p:nvPr>
            <p:ph type="pic" sz="quarter" idx="13"/>
          </p:nvPr>
        </p:nvSpPr>
        <p:spPr>
          <a:xfrm>
            <a:off x="4759826" y="1880482"/>
            <a:ext cx="2678570" cy="3680500"/>
          </a:xfrm>
        </p:spPr>
        <p:txBody>
          <a:bodyPr/>
          <a:lstStyle/>
          <a:p>
            <a:endParaRPr lang="zh-CN" alt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容页(独)">
    <p:spTree>
      <p:nvGrpSpPr>
        <p:cNvPr id="1" name=""/>
        <p:cNvGrpSpPr/>
        <p:nvPr/>
      </p:nvGrpSpPr>
      <p:grpSpPr>
        <a:xfrm>
          <a:off x="0" y="0"/>
          <a:ext cx="0" cy="0"/>
          <a:chOff x="0" y="0"/>
          <a:chExt cx="0" cy="0"/>
        </a:xfrm>
      </p:grpSpPr>
      <p:pic>
        <p:nvPicPr>
          <p:cNvPr id="16" name="图片 15"/>
          <p:cNvPicPr>
            <a:picLocks noChangeAspect="1"/>
          </p:cNvPicPr>
          <p:nvPr userDrawn="1"/>
        </p:nvPicPr>
        <p:blipFill rotWithShape="1">
          <a:blip r:embed="rId2" cstate="print">
            <a:extLst>
              <a:ext uri="{28A0092B-C50C-407E-A947-70E740481C1C}">
                <a14:useLocalDpi xmlns:a14="http://schemas.microsoft.com/office/drawing/2010/main" val="0"/>
              </a:ext>
            </a:extLst>
          </a:blip>
          <a:srcRect t="5089" b="5511"/>
          <a:stretch>
            <a:fillRect/>
          </a:stretch>
        </p:blipFill>
        <p:spPr>
          <a:xfrm>
            <a:off x="8446" y="1390"/>
            <a:ext cx="12191732" cy="6858000"/>
          </a:xfrm>
          <a:prstGeom prst="rect">
            <a:avLst/>
          </a:prstGeom>
        </p:spPr>
      </p:pic>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7" name="矩形 16"/>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4"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结尾页">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0" y="0"/>
            <a:ext cx="12192000" cy="6858000"/>
          </a:xfrm>
        </p:spPr>
        <p:txBody>
          <a:bodyPr/>
          <a:lstStyle/>
          <a:p>
            <a:endParaRPr lang="zh-CN" altLang="en-US" dirty="0"/>
          </a:p>
        </p:txBody>
      </p:sp>
      <p:sp>
        <p:nvSpPr>
          <p:cNvPr id="14" name="标题 1"/>
          <p:cNvSpPr>
            <a:spLocks noGrp="1"/>
          </p:cNvSpPr>
          <p:nvPr>
            <p:ph type="title"/>
          </p:nvPr>
        </p:nvSpPr>
        <p:spPr>
          <a:xfrm>
            <a:off x="1557243" y="1955058"/>
            <a:ext cx="9077515" cy="1325563"/>
          </a:xfrm>
        </p:spPr>
        <p:txBody>
          <a:bodyPr>
            <a:normAutofit/>
          </a:bodyPr>
          <a:lstStyle>
            <a:lvl1pPr algn="dist">
              <a:defRPr sz="5400" b="0">
                <a:solidFill>
                  <a:schemeClr val="tx1"/>
                </a:solidFill>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iSlide">
    <p:spTree>
      <p:nvGrpSpPr>
        <p:cNvPr id="1" name=""/>
        <p:cNvGrpSpPr/>
        <p:nvPr/>
      </p:nvGrpSpPr>
      <p:grpSpPr>
        <a:xfrm>
          <a:off x="0" y="0"/>
          <a:ext cx="0" cy="0"/>
          <a:chOff x="0" y="0"/>
          <a:chExt cx="0" cy="0"/>
        </a:xfrm>
      </p:grpSpPr>
      <p:sp>
        <p:nvSpPr>
          <p:cNvPr id="2" name="标题 1"/>
          <p:cNvSpPr>
            <a:spLocks noGrp="1"/>
          </p:cNvSpPr>
          <p:nvPr>
            <p:ph type="title"/>
          </p:nvPr>
        </p:nvSpPr>
        <p:spPr>
          <a:xfrm>
            <a:off x="892016" y="-1"/>
            <a:ext cx="5813323" cy="1325563"/>
          </a:xfrm>
        </p:spPr>
        <p:txBody>
          <a:bodyPr>
            <a:normAutofit/>
          </a:bodyPr>
          <a:lstStyle>
            <a:lvl1pPr>
              <a:defRPr sz="2800">
                <a:solidFill>
                  <a:schemeClr val="accent1"/>
                </a:solidFill>
              </a:defRPr>
            </a:lvl1pPr>
          </a:lstStyle>
          <a:p>
            <a:r>
              <a:rPr lang="zh-CN" altLang="en-US" dirty="0" smtClean="0"/>
              <a:t>单击此处编辑母版标题样式</a:t>
            </a:r>
            <a:endParaRPr lang="zh-CN" altLang="en-US" dirty="0"/>
          </a:p>
        </p:txBody>
      </p:sp>
      <p:pic>
        <p:nvPicPr>
          <p:cNvPr id="6" name="图片 5"/>
          <p:cNvPicPr>
            <a:picLocks noChangeAspect="1"/>
          </p:cNvPicPr>
          <p:nvPr userDrawn="1"/>
        </p:nvPicPr>
        <p:blipFill rotWithShape="1">
          <a:blip r:embed="rId2"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cxnSp>
        <p:nvCxnSpPr>
          <p:cNvPr id="14" name="直接连接符 13"/>
          <p:cNvCxnSpPr/>
          <p:nvPr userDrawn="1"/>
        </p:nvCxnSpPr>
        <p:spPr>
          <a:xfrm>
            <a:off x="834866" y="6326854"/>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userDrawn="1"/>
        </p:nvSpPr>
        <p:spPr>
          <a:xfrm>
            <a:off x="1" y="0"/>
            <a:ext cx="660399" cy="935124"/>
          </a:xfrm>
          <a:prstGeom prst="rect">
            <a:avLst/>
          </a:prstGeom>
          <a:blipFill dpi="0" rotWithShape="1">
            <a:blip r:embed="rId3"/>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cxnSp>
        <p:nvCxnSpPr>
          <p:cNvPr id="20" name="直接连接符 19"/>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5" name="矩形 14"/>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圆角矩形 15"/>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2"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CA61745-C996-4C7E-A775-0A42A562A31C}"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页1">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0" y="0"/>
            <a:ext cx="12192000" cy="6858000"/>
          </a:xfrm>
        </p:spPr>
        <p:txBody>
          <a:bodyPr/>
          <a:lstStyle/>
          <a:p>
            <a:endParaRPr lang="zh-CN" altLang="en-US"/>
          </a:p>
        </p:txBody>
      </p:sp>
      <p:sp>
        <p:nvSpPr>
          <p:cNvPr id="14" name="标题 1"/>
          <p:cNvSpPr>
            <a:spLocks noGrp="1"/>
          </p:cNvSpPr>
          <p:nvPr>
            <p:ph type="title"/>
          </p:nvPr>
        </p:nvSpPr>
        <p:spPr>
          <a:xfrm>
            <a:off x="1557242" y="3714750"/>
            <a:ext cx="9077515" cy="1325563"/>
          </a:xfrm>
        </p:spPr>
        <p:txBody>
          <a:bodyPr>
            <a:normAutofit/>
          </a:bodyPr>
          <a:lstStyle>
            <a:lvl1pPr algn="dist">
              <a:defRPr sz="5400" b="1">
                <a:solidFill>
                  <a:schemeClr val="bg1"/>
                </a:solidFill>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封面页2">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0" y="0"/>
            <a:ext cx="12192000" cy="6858000"/>
          </a:xfrm>
        </p:spPr>
        <p:txBody>
          <a:bodyPr/>
          <a:lstStyle/>
          <a:p>
            <a:endParaRPr lang="zh-CN" altLang="en-US"/>
          </a:p>
        </p:txBody>
      </p:sp>
      <p:sp>
        <p:nvSpPr>
          <p:cNvPr id="14" name="标题 1"/>
          <p:cNvSpPr>
            <a:spLocks noGrp="1"/>
          </p:cNvSpPr>
          <p:nvPr>
            <p:ph type="title" hasCustomPrompt="1"/>
          </p:nvPr>
        </p:nvSpPr>
        <p:spPr>
          <a:xfrm>
            <a:off x="2135833" y="1930440"/>
            <a:ext cx="7920334" cy="1325563"/>
          </a:xfrm>
        </p:spPr>
        <p:txBody>
          <a:bodyPr>
            <a:normAutofit/>
          </a:bodyPr>
          <a:lstStyle>
            <a:lvl1pPr algn="dist">
              <a:defRPr sz="4800" b="1" i="1">
                <a:solidFill>
                  <a:schemeClr val="bg1"/>
                </a:solidFill>
              </a:defRPr>
            </a:lvl1pPr>
          </a:lstStyle>
          <a:p>
            <a:r>
              <a:rPr lang="zh-CN" altLang="en-US" dirty="0" smtClean="0"/>
              <a:t>单击编辑母版标题样式</a:t>
            </a:r>
            <a:endParaRPr lang="zh-CN" altLang="en-US"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封面页3">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0" y="0"/>
            <a:ext cx="12192000" cy="6235700"/>
          </a:xfrm>
        </p:spPr>
        <p:txBody>
          <a:bodyPr/>
          <a:lstStyle/>
          <a:p>
            <a:endParaRPr lang="zh-CN" altLang="en-US"/>
          </a:p>
        </p:txBody>
      </p:sp>
      <p:sp>
        <p:nvSpPr>
          <p:cNvPr id="14" name="标题 1"/>
          <p:cNvSpPr>
            <a:spLocks noGrp="1"/>
          </p:cNvSpPr>
          <p:nvPr>
            <p:ph type="title" hasCustomPrompt="1"/>
          </p:nvPr>
        </p:nvSpPr>
        <p:spPr>
          <a:xfrm>
            <a:off x="2135833" y="1930440"/>
            <a:ext cx="7920334" cy="1325563"/>
          </a:xfrm>
        </p:spPr>
        <p:txBody>
          <a:bodyPr>
            <a:normAutofit/>
          </a:bodyPr>
          <a:lstStyle>
            <a:lvl1pPr algn="dist">
              <a:defRPr sz="4800" b="1" i="1">
                <a:solidFill>
                  <a:schemeClr val="bg1"/>
                </a:solidFill>
              </a:defRPr>
            </a:lvl1pPr>
          </a:lstStyle>
          <a:p>
            <a:r>
              <a:rPr lang="zh-CN" altLang="en-US" dirty="0" smtClean="0"/>
              <a:t>单击编辑母版标题样式</a:t>
            </a:r>
            <a:endParaRPr lang="zh-CN" alt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目录页1">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0" y="0"/>
            <a:ext cx="12192000" cy="6858000"/>
          </a:xfrm>
        </p:spPr>
        <p:txBody>
          <a:bodyPr/>
          <a:lstStyle/>
          <a:p>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目录页2">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0" y="0"/>
            <a:ext cx="5788856" cy="6858000"/>
          </a:xfrm>
          <a:custGeom>
            <a:avLst/>
            <a:gdLst>
              <a:gd name="connsiteX0" fmla="*/ 0 w 5788856"/>
              <a:gd name="connsiteY0" fmla="*/ 0 h 6858000"/>
              <a:gd name="connsiteX1" fmla="*/ 5788856 w 5788856"/>
              <a:gd name="connsiteY1" fmla="*/ 0 h 6858000"/>
              <a:gd name="connsiteX2" fmla="*/ 5788856 w 5788856"/>
              <a:gd name="connsiteY2" fmla="*/ 6858000 h 6858000"/>
              <a:gd name="connsiteX3" fmla="*/ 0 w 578885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788856" h="6858000">
                <a:moveTo>
                  <a:pt x="0" y="0"/>
                </a:moveTo>
                <a:lnTo>
                  <a:pt x="5788856" y="0"/>
                </a:lnTo>
                <a:lnTo>
                  <a:pt x="5788856" y="6858000"/>
                </a:lnTo>
                <a:lnTo>
                  <a:pt x="0" y="6858000"/>
                </a:lnTo>
                <a:close/>
              </a:path>
            </a:pathLst>
          </a:custGeom>
        </p:spPr>
        <p:txBody>
          <a:bodyPr wrap="square">
            <a:noAutofit/>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0" y="0"/>
            <a:ext cx="12192000" cy="6858000"/>
          </a:xfrm>
        </p:spPr>
        <p:txBody>
          <a:bodyPr/>
          <a:lstStyle/>
          <a:p>
            <a:endParaRPr lang="zh-CN" alt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个人介绍页">
    <p:spTree>
      <p:nvGrpSpPr>
        <p:cNvPr id="1" name=""/>
        <p:cNvGrpSpPr/>
        <p:nvPr/>
      </p:nvGrpSpPr>
      <p:grpSpPr>
        <a:xfrm>
          <a:off x="0" y="0"/>
          <a:ext cx="0" cy="0"/>
          <a:chOff x="0" y="0"/>
          <a:chExt cx="0" cy="0"/>
        </a:xfrm>
      </p:grpSpPr>
      <p:sp>
        <p:nvSpPr>
          <p:cNvPr id="40" name="矩形 39"/>
          <p:cNvSpPr/>
          <p:nvPr userDrawn="1"/>
        </p:nvSpPr>
        <p:spPr>
          <a:xfrm>
            <a:off x="0" y="0"/>
            <a:ext cx="12208620" cy="69013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3" cstate="print">
            <a:extLst>
              <a:ext uri="{28A0092B-C50C-407E-A947-70E740481C1C}">
                <a14:useLocalDpi xmlns:a14="http://schemas.microsoft.com/office/drawing/2010/main" val="0"/>
              </a:ext>
            </a:extLst>
          </a:blip>
          <a:srcRect r="77836"/>
          <a:stretch>
            <a:fillRect/>
          </a:stretch>
        </p:blipFill>
        <p:spPr>
          <a:xfrm>
            <a:off x="10959000" y="241756"/>
            <a:ext cx="565200" cy="558464"/>
          </a:xfrm>
          <a:prstGeom prst="rect">
            <a:avLst/>
          </a:prstGeom>
        </p:spPr>
      </p:pic>
      <p:sp>
        <p:nvSpPr>
          <p:cNvPr id="20" name="矩形 19"/>
          <p:cNvSpPr/>
          <p:nvPr userDrawn="1"/>
        </p:nvSpPr>
        <p:spPr>
          <a:xfrm>
            <a:off x="1" y="0"/>
            <a:ext cx="660399" cy="935124"/>
          </a:xfrm>
          <a:prstGeom prst="rect">
            <a:avLst/>
          </a:prstGeom>
          <a:blipFill dpi="0" rotWithShape="1">
            <a:blip r:embed="rId4"/>
            <a:srcRect/>
            <a:tile tx="-17780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a:off x="0" y="-1"/>
            <a:ext cx="658814" cy="935128"/>
          </a:xfrm>
          <a:prstGeom prst="rect">
            <a:avLst/>
          </a:prstGeom>
          <a:solidFill>
            <a:schemeClr val="accent1">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p>
        </p:txBody>
      </p:sp>
      <p:sp>
        <p:nvSpPr>
          <p:cNvPr id="32" name="日期占位符 31"/>
          <p:cNvSpPr>
            <a:spLocks noGrp="1"/>
          </p:cNvSpPr>
          <p:nvPr>
            <p:ph type="dt" sz="half" idx="10"/>
          </p:nvPr>
        </p:nvSpPr>
        <p:spPr/>
        <p:txBody>
          <a:bodyPr/>
          <a:lstStyle/>
          <a:p>
            <a:fld id="{217EEA24-993B-4529-A901-1698AD0F7283}" type="datetimeFigureOut">
              <a:rPr lang="zh-CN" altLang="en-US" smtClean="0"/>
            </a:fld>
            <a:endParaRPr lang="zh-CN" altLang="en-US"/>
          </a:p>
        </p:txBody>
      </p:sp>
      <p:sp>
        <p:nvSpPr>
          <p:cNvPr id="33" name="页脚占位符 32"/>
          <p:cNvSpPr>
            <a:spLocks noGrp="1"/>
          </p:cNvSpPr>
          <p:nvPr>
            <p:ph type="ftr" sz="quarter" idx="11"/>
          </p:nvPr>
        </p:nvSpPr>
        <p:spPr/>
        <p:txBody>
          <a:bodyPr/>
          <a:lstStyle/>
          <a:p>
            <a:endParaRPr lang="zh-CN" altLang="en-US"/>
          </a:p>
        </p:txBody>
      </p:sp>
      <p:sp>
        <p:nvSpPr>
          <p:cNvPr id="34" name="灯片编号占位符 33"/>
          <p:cNvSpPr>
            <a:spLocks noGrp="1"/>
          </p:cNvSpPr>
          <p:nvPr>
            <p:ph type="sldNum" sz="quarter" idx="12"/>
          </p:nvPr>
        </p:nvSpPr>
        <p:spPr>
          <a:xfrm>
            <a:off x="8470249" y="6223627"/>
            <a:ext cx="2743200" cy="365125"/>
          </a:xfrm>
        </p:spPr>
        <p:txBody>
          <a:bodyPr/>
          <a:lstStyle/>
          <a:p>
            <a:fld id="{4CA61745-C996-4C7E-A775-0A42A562A31C}" type="slidenum">
              <a:rPr lang="zh-CN" altLang="en-US" smtClean="0"/>
            </a:fld>
            <a:endParaRPr lang="zh-CN" altLang="en-US" dirty="0"/>
          </a:p>
        </p:txBody>
      </p:sp>
      <p:sp>
        <p:nvSpPr>
          <p:cNvPr id="37" name="标题 1"/>
          <p:cNvSpPr>
            <a:spLocks noGrp="1"/>
          </p:cNvSpPr>
          <p:nvPr>
            <p:ph type="title"/>
          </p:nvPr>
        </p:nvSpPr>
        <p:spPr>
          <a:xfrm>
            <a:off x="753782" y="241300"/>
            <a:ext cx="5537020" cy="704055"/>
          </a:xfrm>
        </p:spPr>
        <p:txBody>
          <a:bodyPr>
            <a:normAutofit/>
          </a:bodyPr>
          <a:lstStyle>
            <a:lvl1pPr>
              <a:lnSpc>
                <a:spcPct val="130000"/>
              </a:lnSpc>
              <a:defRPr sz="2800" b="1" spc="100" baseline="0">
                <a:solidFill>
                  <a:schemeClr val="accent1"/>
                </a:solidFill>
              </a:defRPr>
            </a:lvl1pPr>
          </a:lstStyle>
          <a:p>
            <a:r>
              <a:rPr lang="zh-CN" altLang="en-US" dirty="0" smtClean="0"/>
              <a:t>单击此处编辑母版标题样式</a:t>
            </a:r>
            <a:endParaRPr lang="zh-CN" altLang="en-US" dirty="0"/>
          </a:p>
        </p:txBody>
      </p:sp>
      <p:cxnSp>
        <p:nvCxnSpPr>
          <p:cNvPr id="39" name="直接连接符 38"/>
          <p:cNvCxnSpPr/>
          <p:nvPr userDrawn="1"/>
        </p:nvCxnSpPr>
        <p:spPr>
          <a:xfrm>
            <a:off x="834866" y="935127"/>
            <a:ext cx="10692827" cy="0"/>
          </a:xfrm>
          <a:prstGeom prst="line">
            <a:avLst/>
          </a:prstGeom>
          <a:ln w="952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 name="图片占位符 2"/>
          <p:cNvSpPr>
            <a:spLocks noGrp="1"/>
          </p:cNvSpPr>
          <p:nvPr>
            <p:ph type="pic" sz="quarter" idx="13"/>
          </p:nvPr>
        </p:nvSpPr>
        <p:spPr>
          <a:xfrm>
            <a:off x="1681162" y="1028700"/>
            <a:ext cx="3407031" cy="5580251"/>
          </a:xfrm>
        </p:spPr>
        <p:txBody>
          <a:bodyPr/>
          <a:lstStyle/>
          <a:p>
            <a:endParaRPr lang="zh-CN" altLang="en-US"/>
          </a:p>
        </p:txBody>
      </p:sp>
      <p:sp>
        <p:nvSpPr>
          <p:cNvPr id="19" name="图片占位符 2"/>
          <p:cNvSpPr>
            <a:spLocks noGrp="1"/>
          </p:cNvSpPr>
          <p:nvPr>
            <p:ph type="pic" sz="quarter" idx="14"/>
          </p:nvPr>
        </p:nvSpPr>
        <p:spPr>
          <a:xfrm>
            <a:off x="7421331" y="1154684"/>
            <a:ext cx="3407031" cy="5495245"/>
          </a:xfrm>
        </p:spPr>
        <p:txBody>
          <a:bodyPr/>
          <a:lstStyle/>
          <a:p>
            <a:endParaRPr lang="zh-CN" altLang="en-US"/>
          </a:p>
        </p:txBody>
      </p:sp>
      <p:sp>
        <p:nvSpPr>
          <p:cNvPr id="18" name="矩形 17"/>
          <p:cNvSpPr/>
          <p:nvPr userDrawn="1"/>
        </p:nvSpPr>
        <p:spPr>
          <a:xfrm>
            <a:off x="-16621" y="6644595"/>
            <a:ext cx="12225241" cy="27579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userDrawn="1"/>
        </p:nvSpPr>
        <p:spPr>
          <a:xfrm>
            <a:off x="11213448" y="6712405"/>
            <a:ext cx="302369" cy="14353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p:nvPr userDrawn="1"/>
        </p:nvCxnSpPr>
        <p:spPr>
          <a:xfrm>
            <a:off x="1900238" y="6780911"/>
            <a:ext cx="925854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userDrawn="1"/>
        </p:nvSpPr>
        <p:spPr>
          <a:xfrm>
            <a:off x="393700" y="6628001"/>
            <a:ext cx="1673840" cy="292388"/>
          </a:xfrm>
          <a:prstGeom prst="rect">
            <a:avLst/>
          </a:prstGeom>
          <a:noFill/>
        </p:spPr>
        <p:txBody>
          <a:bodyPr wrap="square" rtlCol="0" anchor="ctr">
            <a:spAutoFit/>
          </a:bodyPr>
          <a:lstStyle/>
          <a:p>
            <a:pPr>
              <a:lnSpc>
                <a:spcPct val="130000"/>
              </a:lnSpc>
            </a:pPr>
            <a:r>
              <a:rPr lang="zh-CN" altLang="en-US" sz="1000" spc="300" dirty="0">
                <a:solidFill>
                  <a:schemeClr val="bg1"/>
                </a:solidFill>
                <a:latin typeface="+mj-ea"/>
                <a:ea typeface="+mj-ea"/>
              </a:rPr>
              <a:t>大工至善 大学至真</a:t>
            </a:r>
            <a:endParaRPr lang="zh-CN" altLang="en-US" sz="1000" spc="300" dirty="0">
              <a:solidFill>
                <a:schemeClr val="bg1"/>
              </a:solidFill>
              <a:latin typeface="+mj-ea"/>
              <a:ea typeface="+mj-ea"/>
            </a:endParaRPr>
          </a:p>
        </p:txBody>
      </p:sp>
      <p:sp>
        <p:nvSpPr>
          <p:cNvPr id="25" name="灯片编号占位符 35"/>
          <p:cNvSpPr txBox="1"/>
          <p:nvPr userDrawn="1"/>
        </p:nvSpPr>
        <p:spPr>
          <a:xfrm>
            <a:off x="11180208" y="6589718"/>
            <a:ext cx="368849" cy="388909"/>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4CA61745-C996-4C7E-A775-0A42A562A31C}" type="slidenum">
              <a:rPr lang="zh-CN" altLang="en-US" sz="1050" smtClean="0">
                <a:solidFill>
                  <a:schemeClr val="accent1"/>
                </a:solidFill>
              </a:rPr>
            </a:fld>
            <a:endParaRPr lang="zh-CN" altLang="en-US" sz="1050" dirty="0">
              <a:solidFill>
                <a:schemeClr val="accen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7EEA24-993B-4529-A901-1698AD0F728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A61745-C996-4C7E-A775-0A42A562A31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5.xml"/><Relationship Id="rId4" Type="http://schemas.microsoft.com/office/2007/relationships/hdphoto" Target="../media/image8.wdp"/><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11.jpeg"/><Relationship Id="rId1"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2.png"/><Relationship Id="rId1" Type="http://schemas.openxmlformats.org/officeDocument/2006/relationships/image" Target="../media/image2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3.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24.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27.png"/><Relationship Id="rId1"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30.emf"/></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32.png"/><Relationship Id="rId1"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4.png"/><Relationship Id="rId1" Type="http://schemas.openxmlformats.org/officeDocument/2006/relationships/image" Target="../media/image3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35.GIF"/></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36.GIF"/></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11.jpeg"/><Relationship Id="rId1" Type="http://schemas.openxmlformats.org/officeDocument/2006/relationships/image" Target="../media/image10.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37.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3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9.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3.xml"/><Relationship Id="rId2" Type="http://schemas.openxmlformats.org/officeDocument/2006/relationships/image" Target="../media/image30.emf"/><Relationship Id="rId1" Type="http://schemas.openxmlformats.org/officeDocument/2006/relationships/image" Target="../media/image40.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11.jpeg"/><Relationship Id="rId1" Type="http://schemas.openxmlformats.org/officeDocument/2006/relationships/image" Target="../media/image10.jpe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1.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2.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11.jpeg"/><Relationship Id="rId1" Type="http://schemas.openxmlformats.org/officeDocument/2006/relationships/image" Target="../media/image10.jpe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image" Target="../media/image43.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47.png"/><Relationship Id="rId1" Type="http://schemas.openxmlformats.org/officeDocument/2006/relationships/image" Target="../media/image4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microsoft.com/office/2007/relationships/hdphoto" Target="../media/image51.wdp"/><Relationship Id="rId4" Type="http://schemas.openxmlformats.org/officeDocument/2006/relationships/image" Target="../media/image50.png"/><Relationship Id="rId3" Type="http://schemas.microsoft.com/office/2007/relationships/hdphoto" Target="../media/image49.wdp"/><Relationship Id="rId2" Type="http://schemas.openxmlformats.org/officeDocument/2006/relationships/image" Target="../media/image6.png"/><Relationship Id="rId1" Type="http://schemas.openxmlformats.org/officeDocument/2006/relationships/image" Target="../media/image48.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png"/><Relationship Id="rId1" Type="http://schemas.openxmlformats.org/officeDocument/2006/relationships/image" Target="../media/image52.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11641" b="11641"/>
          <a:stretch>
            <a:fillRect/>
          </a:stretch>
        </p:blipFill>
        <p:spPr/>
      </p:pic>
      <p:sp>
        <p:nvSpPr>
          <p:cNvPr id="9" name="矩形 8"/>
          <p:cNvSpPr/>
          <p:nvPr/>
        </p:nvSpPr>
        <p:spPr>
          <a:xfrm>
            <a:off x="0" y="0"/>
            <a:ext cx="12192000"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768848" y="1306665"/>
            <a:ext cx="2654304" cy="617385"/>
            <a:chOff x="4062108" y="2005666"/>
            <a:chExt cx="4319869" cy="1004792"/>
          </a:xfrm>
        </p:grpSpPr>
        <p:sp>
          <p:nvSpPr>
            <p:cNvPr id="11" name="椭圆 10"/>
            <p:cNvSpPr/>
            <p:nvPr/>
          </p:nvSpPr>
          <p:spPr>
            <a:xfrm>
              <a:off x="4062108" y="2005666"/>
              <a:ext cx="1004792" cy="1004792"/>
            </a:xfrm>
            <a:prstGeom prst="ellipse">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bright="10000"/>
                      </a14:imgEffect>
                    </a14:imgLayer>
                  </a14:imgProps>
                </a:ext>
                <a:ext uri="{28A0092B-C50C-407E-A947-70E740481C1C}">
                  <a14:useLocalDpi xmlns:a14="http://schemas.microsoft.com/office/drawing/2010/main" val="0"/>
                </a:ext>
              </a:extLst>
            </a:blip>
            <a:srcRect l="26781"/>
            <a:stretch>
              <a:fillRect/>
            </a:stretch>
          </p:blipFill>
          <p:spPr>
            <a:xfrm>
              <a:off x="5155791" y="2019709"/>
              <a:ext cx="3226186" cy="965789"/>
            </a:xfrm>
            <a:prstGeom prst="rect">
              <a:avLst/>
            </a:prstGeom>
          </p:spPr>
        </p:pic>
      </p:grpSp>
      <p:sp>
        <p:nvSpPr>
          <p:cNvPr id="14" name="文本框 13"/>
          <p:cNvSpPr txBox="1"/>
          <p:nvPr/>
        </p:nvSpPr>
        <p:spPr>
          <a:xfrm>
            <a:off x="4768850" y="5050790"/>
            <a:ext cx="2922270" cy="645160"/>
          </a:xfrm>
          <a:prstGeom prst="rect">
            <a:avLst/>
          </a:prstGeom>
          <a:noFill/>
        </p:spPr>
        <p:txBody>
          <a:bodyPr wrap="square" rtlCol="0">
            <a:spAutoFit/>
          </a:bodyPr>
          <a:lstStyle/>
          <a:p>
            <a:pPr algn="l" fontAlgn="auto">
              <a:lnSpc>
                <a:spcPct val="150000"/>
              </a:lnSpc>
            </a:pPr>
            <a:r>
              <a:rPr lang="en-US" altLang="zh-CN" sz="2000" dirty="0">
                <a:solidFill>
                  <a:schemeClr val="bg1"/>
                </a:solidFill>
                <a:latin typeface="微软雅黑" panose="020B0503020204020204" pitchFamily="34" charset="-122"/>
                <a:ea typeface="微软雅黑" panose="020B0503020204020204" pitchFamily="34" charset="-122"/>
              </a:rPr>
              <a:t>   </a:t>
            </a:r>
            <a:r>
              <a:rPr lang="en-US" altLang="zh-CN" sz="2400" b="1" dirty="0">
                <a:solidFill>
                  <a:schemeClr val="bg1"/>
                </a:solidFill>
                <a:latin typeface="+mj-lt"/>
                <a:ea typeface="+mj-ea"/>
                <a:cs typeface="+mj-cs"/>
              </a:rPr>
              <a:t>汇报人：贾新博</a:t>
            </a:r>
            <a:endParaRPr lang="en-US" altLang="zh-CN" sz="2400" b="1" dirty="0">
              <a:solidFill>
                <a:schemeClr val="bg1"/>
              </a:solidFill>
              <a:latin typeface="+mj-lt"/>
              <a:ea typeface="+mj-ea"/>
              <a:cs typeface="+mj-cs"/>
            </a:endParaRPr>
          </a:p>
        </p:txBody>
      </p:sp>
      <p:sp>
        <p:nvSpPr>
          <p:cNvPr id="18" name="文本框 17"/>
          <p:cNvSpPr txBox="1"/>
          <p:nvPr/>
        </p:nvSpPr>
        <p:spPr>
          <a:xfrm>
            <a:off x="4452147" y="3167390"/>
            <a:ext cx="3287707" cy="523220"/>
          </a:xfrm>
          <a:prstGeom prst="rect">
            <a:avLst/>
          </a:prstGeom>
          <a:noFill/>
        </p:spPr>
        <p:txBody>
          <a:bodyPr wrap="square" rtlCol="0">
            <a:spAutoFit/>
          </a:bodyPr>
          <a:lstStyle/>
          <a:p>
            <a:pPr algn="dist"/>
            <a:r>
              <a:rPr lang="zh-CN" altLang="en-US" sz="2800" i="1" dirty="0">
                <a:solidFill>
                  <a:schemeClr val="bg1"/>
                </a:solidFill>
                <a:latin typeface="华文新魏" panose="02010800040101010101" pitchFamily="2" charset="-122"/>
                <a:ea typeface="华文新魏" panose="02010800040101010101" pitchFamily="2" charset="-122"/>
              </a:rPr>
              <a:t>大</a:t>
            </a:r>
            <a:r>
              <a:rPr lang="zh-CN" altLang="en-US" sz="2800" i="1" dirty="0" smtClean="0">
                <a:solidFill>
                  <a:schemeClr val="bg1"/>
                </a:solidFill>
                <a:latin typeface="华文新魏" panose="02010800040101010101" pitchFamily="2" charset="-122"/>
                <a:ea typeface="华文新魏" panose="02010800040101010101" pitchFamily="2" charset="-122"/>
              </a:rPr>
              <a:t>工至善 大学至真</a:t>
            </a:r>
            <a:endParaRPr lang="zh-CN" altLang="en-US" sz="2800" i="1" dirty="0" smtClean="0">
              <a:solidFill>
                <a:schemeClr val="bg1"/>
              </a:solidFill>
              <a:latin typeface="华文新魏" panose="02010800040101010101" pitchFamily="2" charset="-122"/>
              <a:ea typeface="华文新魏" panose="02010800040101010101" pitchFamily="2" charset="-122"/>
            </a:endParaRPr>
          </a:p>
        </p:txBody>
      </p:sp>
      <p:sp>
        <p:nvSpPr>
          <p:cNvPr id="6" name="标题 5"/>
          <p:cNvSpPr>
            <a:spLocks noGrp="1"/>
          </p:cNvSpPr>
          <p:nvPr>
            <p:ph type="title"/>
          </p:nvPr>
        </p:nvSpPr>
        <p:spPr>
          <a:xfrm>
            <a:off x="1985645" y="1930400"/>
            <a:ext cx="8232140" cy="1325880"/>
          </a:xfrm>
        </p:spPr>
        <p:txBody>
          <a:bodyPr>
            <a:normAutofit fontScale="90000"/>
          </a:bodyPr>
          <a:lstStyle/>
          <a:p>
            <a:r>
              <a:rPr lang="en-US" altLang="zh-CN" dirty="0">
                <a:solidFill>
                  <a:schemeClr val="bg1"/>
                </a:solidFill>
              </a:rPr>
              <a:t>Transformer</a:t>
            </a:r>
            <a:r>
              <a:rPr lang="zh-CN" altLang="en-US" dirty="0">
                <a:solidFill>
                  <a:schemeClr val="bg1"/>
                </a:solidFill>
              </a:rPr>
              <a:t>在</a:t>
            </a:r>
            <a:r>
              <a:rPr lang="en-US" altLang="zh-CN" dirty="0">
                <a:solidFill>
                  <a:schemeClr val="bg1"/>
                </a:solidFill>
              </a:rPr>
              <a:t>CV</a:t>
            </a:r>
            <a:r>
              <a:rPr lang="zh-CN" altLang="en-US" dirty="0">
                <a:solidFill>
                  <a:schemeClr val="bg1"/>
                </a:solidFill>
              </a:rPr>
              <a:t>领域的应用</a:t>
            </a:r>
            <a:endParaRPr lang="zh-CN" altLang="en-US"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研究背景</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sp>
        <p:nvSpPr>
          <p:cNvPr id="2" name="文本框 1"/>
          <p:cNvSpPr txBox="1"/>
          <p:nvPr/>
        </p:nvSpPr>
        <p:spPr>
          <a:xfrm>
            <a:off x="3285490" y="1906905"/>
            <a:ext cx="959485" cy="570865"/>
          </a:xfrm>
          <a:prstGeom prst="rect">
            <a:avLst/>
          </a:prstGeom>
          <a:noFill/>
        </p:spPr>
        <p:txBody>
          <a:bodyPr wrap="square" rtlCol="0">
            <a:spAutoFit/>
          </a:bodyPr>
          <a:p>
            <a:pPr>
              <a:lnSpc>
                <a:spcPct val="130000"/>
              </a:lnSpc>
            </a:pPr>
            <a:r>
              <a:rPr lang="en-US" altLang="zh-CN" sz="2400" spc="100" dirty="0" smtClean="0">
                <a:solidFill>
                  <a:schemeClr val="accent1"/>
                </a:solidFill>
                <a:effectLst>
                  <a:outerShdw blurRad="38100" dist="25400" dir="5400000" algn="ctr" rotWithShape="0">
                    <a:srgbClr val="6E747A">
                      <a:alpha val="43000"/>
                    </a:srgbClr>
                  </a:outerShdw>
                </a:effectLst>
              </a:rPr>
              <a:t>RNN</a:t>
            </a:r>
            <a:endParaRPr lang="en-US" altLang="zh-CN" sz="2400" spc="100" dirty="0" smtClean="0">
              <a:solidFill>
                <a:schemeClr val="accent1"/>
              </a:solidFill>
              <a:effectLst>
                <a:outerShdw blurRad="38100" dist="25400" dir="5400000" algn="ctr" rotWithShape="0">
                  <a:srgbClr val="6E747A">
                    <a:alpha val="43000"/>
                  </a:srgbClr>
                </a:outerShdw>
              </a:effectLst>
            </a:endParaRPr>
          </a:p>
        </p:txBody>
      </p:sp>
      <p:sp>
        <p:nvSpPr>
          <p:cNvPr id="9" name="文本框 8"/>
          <p:cNvSpPr txBox="1"/>
          <p:nvPr/>
        </p:nvSpPr>
        <p:spPr>
          <a:xfrm>
            <a:off x="7134225" y="1906270"/>
            <a:ext cx="1379855" cy="570865"/>
          </a:xfrm>
          <a:prstGeom prst="rect">
            <a:avLst/>
          </a:prstGeom>
          <a:noFill/>
        </p:spPr>
        <p:txBody>
          <a:bodyPr wrap="square" rtlCol="0">
            <a:spAutoFit/>
          </a:bodyPr>
          <a:p>
            <a:pPr>
              <a:lnSpc>
                <a:spcPct val="130000"/>
              </a:lnSpc>
            </a:pPr>
            <a:r>
              <a:rPr lang="en-US" altLang="zh-CN" sz="2400" spc="100" dirty="0" smtClean="0">
                <a:solidFill>
                  <a:schemeClr val="accent1"/>
                </a:solidFill>
                <a:effectLst>
                  <a:outerShdw blurRad="38100" dist="25400" dir="5400000" algn="ctr" rotWithShape="0">
                    <a:srgbClr val="6E747A">
                      <a:alpha val="43000"/>
                    </a:srgbClr>
                  </a:outerShdw>
                </a:effectLst>
              </a:rPr>
              <a:t>LSTM</a:t>
            </a:r>
            <a:endParaRPr lang="en-US" altLang="zh-CN" sz="2400" spc="100" dirty="0" smtClean="0">
              <a:solidFill>
                <a:schemeClr val="accent1"/>
              </a:solidFill>
              <a:effectLst>
                <a:outerShdw blurRad="38100" dist="25400" dir="5400000" algn="ctr" rotWithShape="0">
                  <a:srgbClr val="6E747A">
                    <a:alpha val="43000"/>
                  </a:srgbClr>
                </a:outerShdw>
              </a:effectLst>
            </a:endParaRPr>
          </a:p>
        </p:txBody>
      </p:sp>
      <p:cxnSp>
        <p:nvCxnSpPr>
          <p:cNvPr id="10" name="直接箭头连接符 9"/>
          <p:cNvCxnSpPr>
            <a:stCxn id="2" idx="3"/>
            <a:endCxn id="9" idx="1"/>
          </p:cNvCxnSpPr>
          <p:nvPr/>
        </p:nvCxnSpPr>
        <p:spPr>
          <a:xfrm flipV="1">
            <a:off x="4244975" y="2192020"/>
            <a:ext cx="2889250" cy="63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88945" y="4361815"/>
            <a:ext cx="1551305" cy="570865"/>
          </a:xfrm>
          <a:prstGeom prst="rect">
            <a:avLst/>
          </a:prstGeom>
          <a:noFill/>
        </p:spPr>
        <p:txBody>
          <a:bodyPr wrap="square" rtlCol="0">
            <a:spAutoFit/>
          </a:bodyPr>
          <a:p>
            <a:pPr>
              <a:lnSpc>
                <a:spcPct val="130000"/>
              </a:lnSpc>
            </a:pPr>
            <a:r>
              <a:rPr lang="en-US" altLang="zh-CN" sz="2400" spc="100" dirty="0" smtClean="0">
                <a:solidFill>
                  <a:schemeClr val="accent1"/>
                </a:solidFill>
                <a:effectLst>
                  <a:outerShdw blurRad="38100" dist="25400" dir="5400000" algn="ctr" rotWithShape="0">
                    <a:srgbClr val="6E747A">
                      <a:alpha val="43000"/>
                    </a:srgbClr>
                  </a:outerShdw>
                </a:effectLst>
              </a:rPr>
              <a:t>Seq2Seq</a:t>
            </a:r>
            <a:endParaRPr lang="en-US" altLang="zh-CN" sz="2400" spc="100" dirty="0" smtClean="0">
              <a:solidFill>
                <a:schemeClr val="accent1"/>
              </a:solidFill>
              <a:effectLst>
                <a:outerShdw blurRad="38100" dist="25400" dir="5400000" algn="ctr" rotWithShape="0">
                  <a:srgbClr val="6E747A">
                    <a:alpha val="43000"/>
                  </a:srgbClr>
                </a:outerShdw>
              </a:effectLst>
            </a:endParaRPr>
          </a:p>
        </p:txBody>
      </p:sp>
      <p:cxnSp>
        <p:nvCxnSpPr>
          <p:cNvPr id="12" name="直接箭头连接符 11"/>
          <p:cNvCxnSpPr>
            <a:stCxn id="2" idx="2"/>
            <a:endCxn id="11" idx="0"/>
          </p:cNvCxnSpPr>
          <p:nvPr/>
        </p:nvCxnSpPr>
        <p:spPr>
          <a:xfrm flipH="1">
            <a:off x="3764915" y="2477770"/>
            <a:ext cx="635" cy="188404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4709160" y="1741805"/>
            <a:ext cx="2350135" cy="450850"/>
          </a:xfrm>
          <a:prstGeom prst="rect">
            <a:avLst/>
          </a:prstGeom>
          <a:noFill/>
        </p:spPr>
        <p:txBody>
          <a:bodyPr wrap="square" rtlCol="0">
            <a:spAutoFit/>
          </a:bodyPr>
          <a:p>
            <a:pPr>
              <a:lnSpc>
                <a:spcPct val="130000"/>
              </a:lnSpc>
            </a:pPr>
            <a:r>
              <a:rPr lang="zh-CN" altLang="en-US" spc="100" dirty="0" smtClean="0"/>
              <a:t>长序列依赖问题</a:t>
            </a:r>
            <a:endParaRPr lang="zh-CN" altLang="en-US" spc="100" dirty="0" smtClean="0"/>
          </a:p>
        </p:txBody>
      </p:sp>
      <p:sp>
        <p:nvSpPr>
          <p:cNvPr id="14" name="文本框 13"/>
          <p:cNvSpPr txBox="1"/>
          <p:nvPr/>
        </p:nvSpPr>
        <p:spPr>
          <a:xfrm>
            <a:off x="3222625" y="2585720"/>
            <a:ext cx="542290" cy="1667510"/>
          </a:xfrm>
          <a:prstGeom prst="rect">
            <a:avLst/>
          </a:prstGeom>
          <a:noFill/>
        </p:spPr>
        <p:txBody>
          <a:bodyPr vert="eaVert" wrap="square" rtlCol="0">
            <a:spAutoFit/>
          </a:bodyPr>
          <a:p>
            <a:pPr>
              <a:lnSpc>
                <a:spcPct val="130000"/>
              </a:lnSpc>
            </a:pPr>
            <a:r>
              <a:rPr lang="zh-CN" altLang="en-US" spc="100" dirty="0" smtClean="0"/>
              <a:t>输出定长问题</a:t>
            </a:r>
            <a:endParaRPr lang="zh-CN" altLang="en-US" spc="100" dirty="0" smtClean="0"/>
          </a:p>
        </p:txBody>
      </p:sp>
      <p:sp>
        <p:nvSpPr>
          <p:cNvPr id="16" name="文本框 15"/>
          <p:cNvSpPr txBox="1"/>
          <p:nvPr/>
        </p:nvSpPr>
        <p:spPr>
          <a:xfrm>
            <a:off x="6832600" y="4361815"/>
            <a:ext cx="1982470" cy="570865"/>
          </a:xfrm>
          <a:prstGeom prst="rect">
            <a:avLst/>
          </a:prstGeom>
          <a:noFill/>
        </p:spPr>
        <p:txBody>
          <a:bodyPr wrap="square" rtlCol="0">
            <a:spAutoFit/>
          </a:bodyPr>
          <a:p>
            <a:pPr>
              <a:lnSpc>
                <a:spcPct val="130000"/>
              </a:lnSpc>
            </a:pPr>
            <a:r>
              <a:rPr lang="en-US" altLang="zh-CN" sz="2400" spc="100" dirty="0" smtClean="0">
                <a:solidFill>
                  <a:schemeClr val="accent1"/>
                </a:solidFill>
                <a:effectLst>
                  <a:outerShdw blurRad="38100" dist="25400" dir="5400000" algn="ctr" rotWithShape="0">
                    <a:srgbClr val="6E747A">
                      <a:alpha val="43000"/>
                    </a:srgbClr>
                  </a:outerShdw>
                </a:effectLst>
              </a:rPr>
              <a:t>Transformer</a:t>
            </a:r>
            <a:endParaRPr lang="en-US" altLang="zh-CN" sz="2400" spc="100" dirty="0" smtClean="0">
              <a:solidFill>
                <a:schemeClr val="accent1"/>
              </a:solidFill>
              <a:effectLst>
                <a:outerShdw blurRad="38100" dist="25400" dir="5400000" algn="ctr" rotWithShape="0">
                  <a:srgbClr val="6E747A">
                    <a:alpha val="43000"/>
                  </a:srgbClr>
                </a:outerShdw>
              </a:effectLst>
            </a:endParaRPr>
          </a:p>
        </p:txBody>
      </p:sp>
      <p:cxnSp>
        <p:nvCxnSpPr>
          <p:cNvPr id="17" name="直接箭头连接符 16"/>
          <p:cNvCxnSpPr>
            <a:stCxn id="9" idx="2"/>
          </p:cNvCxnSpPr>
          <p:nvPr/>
        </p:nvCxnSpPr>
        <p:spPr>
          <a:xfrm flipH="1">
            <a:off x="4073525" y="2477135"/>
            <a:ext cx="3750945" cy="18630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11" idx="3"/>
            <a:endCxn id="16" idx="1"/>
          </p:cNvCxnSpPr>
          <p:nvPr/>
        </p:nvCxnSpPr>
        <p:spPr>
          <a:xfrm>
            <a:off x="4540250" y="4647565"/>
            <a:ext cx="229235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4777105" y="4196715"/>
            <a:ext cx="1818640" cy="450850"/>
          </a:xfrm>
          <a:prstGeom prst="rect">
            <a:avLst/>
          </a:prstGeom>
          <a:noFill/>
        </p:spPr>
        <p:txBody>
          <a:bodyPr wrap="square" rtlCol="0">
            <a:spAutoFit/>
          </a:bodyPr>
          <a:p>
            <a:pPr>
              <a:lnSpc>
                <a:spcPct val="130000"/>
              </a:lnSpc>
            </a:pPr>
            <a:r>
              <a:rPr lang="zh-CN" altLang="en-US" spc="100" dirty="0" smtClean="0"/>
              <a:t>引入自注意力</a:t>
            </a:r>
            <a:endParaRPr lang="zh-CN" altLang="en-US" spc="100" dirty="0" smtClean="0"/>
          </a:p>
        </p:txBody>
      </p:sp>
      <p:sp>
        <p:nvSpPr>
          <p:cNvPr id="20" name="文本框 19"/>
          <p:cNvSpPr txBox="1"/>
          <p:nvPr/>
        </p:nvSpPr>
        <p:spPr>
          <a:xfrm>
            <a:off x="4777105" y="4647565"/>
            <a:ext cx="2015490" cy="450850"/>
          </a:xfrm>
          <a:prstGeom prst="rect">
            <a:avLst/>
          </a:prstGeom>
          <a:noFill/>
        </p:spPr>
        <p:txBody>
          <a:bodyPr wrap="square" rtlCol="0">
            <a:spAutoFit/>
          </a:bodyPr>
          <a:p>
            <a:pPr>
              <a:lnSpc>
                <a:spcPct val="130000"/>
              </a:lnSpc>
            </a:pPr>
            <a:r>
              <a:rPr lang="zh-CN" altLang="en-US" spc="100" dirty="0" smtClean="0"/>
              <a:t>抛弃</a:t>
            </a:r>
            <a:r>
              <a:rPr lang="en-US" altLang="zh-CN" spc="100" dirty="0" smtClean="0"/>
              <a:t>RNN</a:t>
            </a:r>
            <a:r>
              <a:rPr lang="zh-CN" altLang="en-US" spc="100" dirty="0" smtClean="0"/>
              <a:t>主干</a:t>
            </a:r>
            <a:endParaRPr lang="zh-CN" altLang="en-US" spc="100" dirty="0" smtClean="0"/>
          </a:p>
        </p:txBody>
      </p:sp>
      <p:sp>
        <p:nvSpPr>
          <p:cNvPr id="21" name="文本框 20"/>
          <p:cNvSpPr txBox="1"/>
          <p:nvPr/>
        </p:nvSpPr>
        <p:spPr>
          <a:xfrm>
            <a:off x="753745" y="6259195"/>
            <a:ext cx="9992995" cy="410845"/>
          </a:xfrm>
          <a:prstGeom prst="rect">
            <a:avLst/>
          </a:prstGeom>
          <a:noFill/>
        </p:spPr>
        <p:txBody>
          <a:bodyPr wrap="square" rtlCol="0">
            <a:spAutoFit/>
          </a:bodyPr>
          <a:p>
            <a:pPr>
              <a:lnSpc>
                <a:spcPct val="130000"/>
              </a:lnSpc>
            </a:pPr>
            <a:r>
              <a:rPr lang="zh-CN" altLang="en-US" sz="1600" spc="100" dirty="0" smtClean="0"/>
              <a:t>https://blog.csdn.net/sophicchen/article/details/103381017</a:t>
            </a:r>
            <a:endParaRPr lang="zh-CN" altLang="en-US" sz="1600" spc="100" dirty="0" smtClean="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cstate="print">
            <a:extLst>
              <a:ext uri="{28A0092B-C50C-407E-A947-70E740481C1C}">
                <a14:useLocalDpi xmlns:a14="http://schemas.microsoft.com/office/drawing/2010/main" val="0"/>
              </a:ext>
            </a:extLst>
          </a:blip>
          <a:srcRect t="7813" b="7813"/>
          <a:stretch>
            <a:fillRect/>
          </a:stretch>
        </p:blipFill>
        <p:spPr>
          <a:xfrm>
            <a:off x="0" y="-30982"/>
            <a:ext cx="12192000" cy="6858000"/>
          </a:xfrm>
          <a:prstGeom prst="rect">
            <a:avLst/>
          </a:prstGeom>
        </p:spPr>
      </p:pic>
      <p:cxnSp>
        <p:nvCxnSpPr>
          <p:cNvPr id="17" name="直接连接符 16"/>
          <p:cNvCxnSpPr/>
          <p:nvPr/>
        </p:nvCxnSpPr>
        <p:spPr>
          <a:xfrm>
            <a:off x="11292996" y="0"/>
            <a:ext cx="0" cy="72390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11518900" y="9525"/>
            <a:ext cx="3426" cy="1373351"/>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0" y="-31115"/>
            <a:ext cx="12192000" cy="6920230"/>
          </a:xfrm>
          <a:prstGeom prst="rect">
            <a:avLst/>
          </a:prstGeom>
          <a:gradFill>
            <a:gsLst>
              <a:gs pos="100000">
                <a:schemeClr val="bg1">
                  <a:alpha val="63000"/>
                </a:schemeClr>
              </a:gs>
              <a:gs pos="48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3467100" y="3451860"/>
            <a:ext cx="5396230" cy="491490"/>
          </a:xfrm>
          <a:prstGeom prst="rect">
            <a:avLst/>
          </a:prstGeom>
          <a:noFill/>
        </p:spPr>
        <p:txBody>
          <a:bodyPr wrap="square" rtlCol="0">
            <a:spAutoFit/>
          </a:bodyPr>
          <a:lstStyle/>
          <a:p>
            <a:pPr algn="dist">
              <a:lnSpc>
                <a:spcPct val="130000"/>
              </a:lnSpc>
            </a:pPr>
            <a:r>
              <a:rPr lang="en-US" sz="2000" spc="100" dirty="0">
                <a:solidFill>
                  <a:schemeClr val="accent1"/>
                </a:solidFill>
                <a:latin typeface="+mj-ea"/>
                <a:ea typeface="+mj-ea"/>
              </a:rPr>
              <a:t>Network Architecture</a:t>
            </a:r>
            <a:endParaRPr lang="en-US" sz="2000" spc="100" dirty="0">
              <a:solidFill>
                <a:schemeClr val="accent1"/>
              </a:solidFill>
              <a:latin typeface="+mj-ea"/>
              <a:ea typeface="+mj-ea"/>
            </a:endParaRPr>
          </a:p>
        </p:txBody>
      </p:sp>
      <p:sp>
        <p:nvSpPr>
          <p:cNvPr id="21" name="文本框 20"/>
          <p:cNvSpPr txBox="1"/>
          <p:nvPr/>
        </p:nvSpPr>
        <p:spPr>
          <a:xfrm>
            <a:off x="2850486" y="2316211"/>
            <a:ext cx="6491028" cy="1291590"/>
          </a:xfrm>
          <a:prstGeom prst="rect">
            <a:avLst/>
          </a:prstGeom>
          <a:noFill/>
        </p:spPr>
        <p:txBody>
          <a:bodyPr wrap="square" rtlCol="0">
            <a:spAutoFit/>
          </a:bodyPr>
          <a:lstStyle/>
          <a:p>
            <a:pPr algn="dist">
              <a:lnSpc>
                <a:spcPct val="130000"/>
              </a:lnSpc>
            </a:pPr>
            <a:r>
              <a:rPr lang="zh-CN" sz="6000" b="1" spc="100" dirty="0" smtClean="0">
                <a:solidFill>
                  <a:schemeClr val="accent1"/>
                </a:solidFill>
                <a:latin typeface="+mj-ea"/>
                <a:ea typeface="+mj-ea"/>
              </a:rPr>
              <a:t>网络结构</a:t>
            </a:r>
            <a:endParaRPr lang="zh-CN" sz="6000" b="1" spc="100" dirty="0" smtClean="0">
              <a:solidFill>
                <a:schemeClr val="accent1"/>
              </a:solidFill>
              <a:latin typeface="+mj-ea"/>
              <a:ea typeface="+mj-ea"/>
            </a:endParaRPr>
          </a:p>
        </p:txBody>
      </p:sp>
      <p:grpSp>
        <p:nvGrpSpPr>
          <p:cNvPr id="22" name="组合 21"/>
          <p:cNvGrpSpPr/>
          <p:nvPr/>
        </p:nvGrpSpPr>
        <p:grpSpPr>
          <a:xfrm>
            <a:off x="5638800" y="1267776"/>
            <a:ext cx="914400" cy="914400"/>
            <a:chOff x="5649764" y="1267776"/>
            <a:chExt cx="914400" cy="914400"/>
          </a:xfrm>
        </p:grpSpPr>
        <p:sp>
          <p:nvSpPr>
            <p:cNvPr id="23" name="椭圆 22"/>
            <p:cNvSpPr/>
            <p:nvPr/>
          </p:nvSpPr>
          <p:spPr>
            <a:xfrm>
              <a:off x="5649764" y="1267776"/>
              <a:ext cx="914400" cy="9144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5713873" y="1401811"/>
              <a:ext cx="786183" cy="646331"/>
            </a:xfrm>
            <a:prstGeom prst="rect">
              <a:avLst/>
            </a:prstGeom>
            <a:noFill/>
          </p:spPr>
          <p:txBody>
            <a:bodyPr wrap="square" rtlCol="0">
              <a:spAutoFit/>
            </a:bodyPr>
            <a:lstStyle/>
            <a:p>
              <a:pPr algn="ctr"/>
              <a:r>
                <a:rPr lang="en-US" altLang="zh-CN" sz="3600" dirty="0" smtClean="0">
                  <a:solidFill>
                    <a:schemeClr val="accent1"/>
                  </a:solidFill>
                </a:rPr>
                <a:t>02</a:t>
              </a:r>
              <a:endParaRPr lang="zh-CN" altLang="en-US" sz="3600" dirty="0">
                <a:solidFill>
                  <a:schemeClr val="accent1"/>
                </a:solidFill>
              </a:endParaRPr>
            </a:p>
          </p:txBody>
        </p:sp>
      </p:grpSp>
      <p:cxnSp>
        <p:nvCxnSpPr>
          <p:cNvPr id="25" name="直接连接符 24"/>
          <p:cNvCxnSpPr/>
          <p:nvPr/>
        </p:nvCxnSpPr>
        <p:spPr>
          <a:xfrm>
            <a:off x="3257783" y="3764272"/>
            <a:ext cx="209550" cy="0"/>
          </a:xfrm>
          <a:prstGeom prst="line">
            <a:avLst/>
          </a:prstGeom>
          <a:ln w="9525">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8863432" y="3764272"/>
            <a:ext cx="209550" cy="0"/>
          </a:xfrm>
          <a:prstGeom prst="line">
            <a:avLst/>
          </a:prstGeom>
          <a:ln w="9525">
            <a:solidFill>
              <a:schemeClr val="accent1"/>
            </a:solidFill>
            <a:round/>
          </a:ln>
        </p:spPr>
        <p:style>
          <a:lnRef idx="1">
            <a:schemeClr val="accent1"/>
          </a:lnRef>
          <a:fillRef idx="0">
            <a:schemeClr val="accent1"/>
          </a:fillRef>
          <a:effectRef idx="0">
            <a:schemeClr val="accent1"/>
          </a:effectRef>
          <a:fontRef idx="minor">
            <a:schemeClr val="tx1"/>
          </a:fontRef>
        </p:style>
      </p:cxnSp>
      <p:pic>
        <p:nvPicPr>
          <p:cNvPr id="30" name="图片占位符 29" descr="变形金刚"/>
          <p:cNvPicPr>
            <a:picLocks noChangeAspect="1"/>
          </p:cNvPicPr>
          <p:nvPr>
            <p:ph type="pic" sz="quarter" idx="10"/>
          </p:nvPr>
        </p:nvPicPr>
        <p:blipFill>
          <a:blip r:embed="rId2"/>
          <a:stretch>
            <a:fillRect/>
          </a:stretch>
        </p:blipFill>
        <p:spPr>
          <a:xfrm>
            <a:off x="0" y="9525"/>
            <a:ext cx="2057400" cy="2523490"/>
          </a:xfrm>
          <a:prstGeom prst="rect">
            <a:avLst/>
          </a:prstGeom>
        </p:spPr>
      </p:pic>
      <p:pic>
        <p:nvPicPr>
          <p:cNvPr id="31" name="图片 30" descr="变形金刚"/>
          <p:cNvPicPr>
            <a:picLocks noChangeAspect="1"/>
          </p:cNvPicPr>
          <p:nvPr/>
        </p:nvPicPr>
        <p:blipFill>
          <a:blip r:embed="rId2"/>
          <a:stretch>
            <a:fillRect/>
          </a:stretch>
        </p:blipFill>
        <p:spPr>
          <a:xfrm flipH="1">
            <a:off x="10134600" y="9525"/>
            <a:ext cx="2057400" cy="252349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网络结构</a:t>
            </a:r>
            <a:endParaRPr lang="zh-CN" altLang="en-US" dirty="0"/>
          </a:p>
        </p:txBody>
      </p:sp>
      <p:sp>
        <p:nvSpPr>
          <p:cNvPr id="9" name="文本框 8"/>
          <p:cNvSpPr txBox="1"/>
          <p:nvPr/>
        </p:nvSpPr>
        <p:spPr>
          <a:xfrm>
            <a:off x="5361940" y="2252345"/>
            <a:ext cx="6313805" cy="1170305"/>
          </a:xfrm>
          <a:prstGeom prst="rect">
            <a:avLst/>
          </a:prstGeom>
          <a:noFill/>
        </p:spPr>
        <p:txBody>
          <a:bodyPr wrap="square" rtlCol="0">
            <a:spAutoFit/>
          </a:bodyPr>
          <a:lstStyle/>
          <a:p>
            <a:pPr>
              <a:lnSpc>
                <a:spcPct val="130000"/>
              </a:lnSpc>
            </a:pPr>
            <a:r>
              <a:rPr lang="zh-CN" altLang="en-US" spc="100" dirty="0" smtClean="0">
                <a:sym typeface="+mn-ea"/>
              </a:rPr>
              <a:t>1. 需要体现同一个单词在不同位置的区别</a:t>
            </a:r>
            <a:endParaRPr lang="zh-CN" altLang="en-US" spc="100" dirty="0" smtClean="0"/>
          </a:p>
          <a:p>
            <a:pPr>
              <a:lnSpc>
                <a:spcPct val="130000"/>
              </a:lnSpc>
            </a:pPr>
            <a:r>
              <a:rPr lang="zh-CN" altLang="en-US" spc="100" dirty="0" smtClean="0">
                <a:sym typeface="+mn-ea"/>
              </a:rPr>
              <a:t>2. 需要体现一定的先后次序关系，并且在一定范围内的编码差异不应当依赖于文本长度，具有一定不变性</a:t>
            </a:r>
            <a:endParaRPr lang="zh-CN" altLang="en-US" spc="100" dirty="0" smtClean="0">
              <a:latin typeface="+mn-ea"/>
            </a:endParaRPr>
          </a:p>
        </p:txBody>
      </p:sp>
      <p:sp>
        <p:nvSpPr>
          <p:cNvPr id="12" name="等腰三角形 11"/>
          <p:cNvSpPr/>
          <p:nvPr/>
        </p:nvSpPr>
        <p:spPr>
          <a:xfrm rot="20091718">
            <a:off x="10952004" y="3945544"/>
            <a:ext cx="808356" cy="696859"/>
          </a:xfrm>
          <a:prstGeom prst="triangle">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931488" y="1723565"/>
            <a:ext cx="150155" cy="150155"/>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7882839" y="1895741"/>
            <a:ext cx="97299" cy="97299"/>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11697455">
            <a:off x="8306921" y="2535611"/>
            <a:ext cx="150155" cy="150155"/>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rot="11697455">
            <a:off x="8405414" y="2428295"/>
            <a:ext cx="97299" cy="97299"/>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5361642" y="1698109"/>
            <a:ext cx="0" cy="305977"/>
          </a:xfrm>
          <a:prstGeom prst="line">
            <a:avLst/>
          </a:prstGeom>
          <a:ln w="38100">
            <a:solidFill>
              <a:schemeClr val="accent4">
                <a:lumMod val="40000"/>
                <a:lumOff val="60000"/>
                <a:alpha val="85000"/>
              </a:schemeClr>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71488" y="91404"/>
            <a:ext cx="804864" cy="66588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sp>
        <p:nvSpPr>
          <p:cNvPr id="2" name="文本框 1"/>
          <p:cNvSpPr txBox="1"/>
          <p:nvPr/>
        </p:nvSpPr>
        <p:spPr>
          <a:xfrm>
            <a:off x="5092065" y="1552575"/>
            <a:ext cx="1784985" cy="491490"/>
          </a:xfrm>
          <a:prstGeom prst="rect">
            <a:avLst/>
          </a:prstGeom>
          <a:noFill/>
        </p:spPr>
        <p:txBody>
          <a:bodyPr wrap="square" rtlCol="0">
            <a:spAutoFit/>
          </a:bodyPr>
          <a:p>
            <a:pPr algn="ctr">
              <a:lnSpc>
                <a:spcPct val="130000"/>
              </a:lnSpc>
            </a:pPr>
            <a:r>
              <a:rPr lang="zh-CN" sz="2000" dirty="0" smtClean="0">
                <a:ea typeface="+mj-ea"/>
              </a:rPr>
              <a:t>位置编码</a:t>
            </a:r>
            <a:endParaRPr lang="zh-CN" sz="2000" spc="100" dirty="0" smtClean="0">
              <a:latin typeface="+mn-ea"/>
              <a:ea typeface="+mj-ea"/>
            </a:endParaRPr>
          </a:p>
        </p:txBody>
      </p:sp>
      <p:pic>
        <p:nvPicPr>
          <p:cNvPr id="18" name="图片占位符 17"/>
          <p:cNvPicPr>
            <a:picLocks noChangeAspect="1"/>
          </p:cNvPicPr>
          <p:nvPr>
            <p:ph type="pic" sz="quarter" idx="13"/>
          </p:nvPr>
        </p:nvPicPr>
        <p:blipFill>
          <a:blip r:embed="rId1"/>
          <a:srcRect t="1905"/>
          <a:stretch>
            <a:fillRect/>
          </a:stretch>
        </p:blipFill>
        <p:spPr>
          <a:xfrm>
            <a:off x="1613535" y="1798955"/>
            <a:ext cx="2807970" cy="3891280"/>
          </a:xfrm>
          <a:prstGeom prst="rect">
            <a:avLst/>
          </a:prstGeom>
        </p:spPr>
      </p:pic>
      <p:pic>
        <p:nvPicPr>
          <p:cNvPr id="20" name="图片 19"/>
          <p:cNvPicPr>
            <a:picLocks noChangeAspect="1"/>
          </p:cNvPicPr>
          <p:nvPr/>
        </p:nvPicPr>
        <p:blipFill>
          <a:blip r:embed="rId2"/>
          <a:srcRect t="27629"/>
          <a:stretch>
            <a:fillRect/>
          </a:stretch>
        </p:blipFill>
        <p:spPr>
          <a:xfrm>
            <a:off x="5399405" y="4063365"/>
            <a:ext cx="4931410" cy="1230630"/>
          </a:xfrm>
          <a:prstGeom prst="rect">
            <a:avLst/>
          </a:prstGeom>
        </p:spPr>
      </p:pic>
      <p:sp>
        <p:nvSpPr>
          <p:cNvPr id="21" name="文本框 20"/>
          <p:cNvSpPr txBox="1"/>
          <p:nvPr/>
        </p:nvSpPr>
        <p:spPr>
          <a:xfrm>
            <a:off x="753745" y="6259195"/>
            <a:ext cx="9992995" cy="410845"/>
          </a:xfrm>
          <a:prstGeom prst="rect">
            <a:avLst/>
          </a:prstGeom>
          <a:noFill/>
        </p:spPr>
        <p:txBody>
          <a:bodyPr wrap="square" rtlCol="0">
            <a:spAutoFit/>
          </a:bodyPr>
          <a:p>
            <a:pPr>
              <a:lnSpc>
                <a:spcPct val="130000"/>
              </a:lnSpc>
            </a:pPr>
            <a:r>
              <a:rPr lang="zh-CN" altLang="en-US" sz="1600" spc="100" dirty="0" smtClean="0"/>
              <a:t>https://zhuanlan.zhihu.com/p/106644634</a:t>
            </a:r>
            <a:endParaRPr lang="zh-CN" altLang="en-US" sz="1600" spc="100" dirty="0" smtClean="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网络结构</a:t>
            </a:r>
            <a:endParaRPr lang="zh-CN" altLang="en-US" dirty="0"/>
          </a:p>
        </p:txBody>
      </p:sp>
      <p:sp>
        <p:nvSpPr>
          <p:cNvPr id="12" name="等腰三角形 11"/>
          <p:cNvSpPr/>
          <p:nvPr/>
        </p:nvSpPr>
        <p:spPr>
          <a:xfrm rot="20091718">
            <a:off x="10952004" y="3945544"/>
            <a:ext cx="808356" cy="696859"/>
          </a:xfrm>
          <a:prstGeom prst="triangle">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931488" y="1723565"/>
            <a:ext cx="150155" cy="150155"/>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7882839" y="1895741"/>
            <a:ext cx="97299" cy="97299"/>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11697455">
            <a:off x="8306921" y="2535611"/>
            <a:ext cx="150155" cy="150155"/>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rot="11697455">
            <a:off x="8405414" y="2428295"/>
            <a:ext cx="97299" cy="97299"/>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1488" y="91404"/>
            <a:ext cx="804864" cy="66588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sp>
        <p:nvSpPr>
          <p:cNvPr id="21" name="文本框 20"/>
          <p:cNvSpPr txBox="1"/>
          <p:nvPr/>
        </p:nvSpPr>
        <p:spPr>
          <a:xfrm>
            <a:off x="753745" y="6259195"/>
            <a:ext cx="9992995" cy="410845"/>
          </a:xfrm>
          <a:prstGeom prst="rect">
            <a:avLst/>
          </a:prstGeom>
          <a:noFill/>
        </p:spPr>
        <p:txBody>
          <a:bodyPr wrap="square" rtlCol="0">
            <a:spAutoFit/>
          </a:bodyPr>
          <a:p>
            <a:pPr>
              <a:lnSpc>
                <a:spcPct val="130000"/>
              </a:lnSpc>
            </a:pPr>
            <a:r>
              <a:rPr lang="zh-CN" altLang="en-US" sz="1600" spc="100" dirty="0" smtClean="0"/>
              <a:t>https://zhuanlan.zhihu.com/p/106644634</a:t>
            </a:r>
            <a:endParaRPr lang="zh-CN" altLang="en-US" sz="1600" spc="100" dirty="0" smtClean="0"/>
          </a:p>
        </p:txBody>
      </p:sp>
      <p:pic>
        <p:nvPicPr>
          <p:cNvPr id="5" name="图片 4"/>
          <p:cNvPicPr>
            <a:picLocks noChangeAspect="1"/>
          </p:cNvPicPr>
          <p:nvPr/>
        </p:nvPicPr>
        <p:blipFill>
          <a:blip r:embed="rId1"/>
          <a:srcRect r="48102"/>
          <a:stretch>
            <a:fillRect/>
          </a:stretch>
        </p:blipFill>
        <p:spPr>
          <a:xfrm>
            <a:off x="2684145" y="2241550"/>
            <a:ext cx="6824345" cy="3552825"/>
          </a:xfrm>
          <a:prstGeom prst="rect">
            <a:avLst/>
          </a:prstGeom>
        </p:spPr>
      </p:pic>
      <p:sp>
        <p:nvSpPr>
          <p:cNvPr id="24" name="文本框 23"/>
          <p:cNvSpPr txBox="1"/>
          <p:nvPr/>
        </p:nvSpPr>
        <p:spPr>
          <a:xfrm>
            <a:off x="3361690" y="1222375"/>
            <a:ext cx="5467985" cy="650875"/>
          </a:xfrm>
          <a:prstGeom prst="rect">
            <a:avLst/>
          </a:prstGeom>
          <a:noFill/>
        </p:spPr>
        <p:txBody>
          <a:bodyPr wrap="square" rtlCol="0">
            <a:spAutoFit/>
          </a:bodyPr>
          <a:p>
            <a:pPr algn="ctr">
              <a:lnSpc>
                <a:spcPct val="130000"/>
              </a:lnSpc>
            </a:pPr>
            <a:r>
              <a:rPr lang="en-US" sz="2800" spc="100" dirty="0" smtClean="0">
                <a:solidFill>
                  <a:schemeClr val="accent1"/>
                </a:solidFill>
                <a:latin typeface="+mj-ea"/>
                <a:ea typeface="+mj-ea"/>
              </a:rPr>
              <a:t>BN</a:t>
            </a:r>
            <a:r>
              <a:rPr lang="zh-CN" altLang="en-US" sz="2800" spc="100" dirty="0" smtClean="0">
                <a:solidFill>
                  <a:schemeClr val="accent1"/>
                </a:solidFill>
                <a:latin typeface="+mj-ea"/>
                <a:ea typeface="+mj-ea"/>
              </a:rPr>
              <a:t>与</a:t>
            </a:r>
            <a:r>
              <a:rPr lang="en-US" altLang="zh-CN" sz="2800" spc="100" dirty="0" smtClean="0">
                <a:solidFill>
                  <a:schemeClr val="accent1"/>
                </a:solidFill>
                <a:latin typeface="+mj-ea"/>
                <a:ea typeface="+mj-ea"/>
              </a:rPr>
              <a:t>LN</a:t>
            </a:r>
            <a:endParaRPr lang="en-US" altLang="zh-CN" sz="2800" spc="100" dirty="0" smtClean="0">
              <a:solidFill>
                <a:schemeClr val="accent1"/>
              </a:solidFill>
              <a:latin typeface="+mj-ea"/>
              <a:ea typeface="+mj-ea"/>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smtClean="0"/>
              <a:t>网络结构</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grpSp>
        <p:nvGrpSpPr>
          <p:cNvPr id="2" name="组合 1"/>
          <p:cNvGrpSpPr/>
          <p:nvPr/>
        </p:nvGrpSpPr>
        <p:grpSpPr>
          <a:xfrm>
            <a:off x="1079500" y="1009650"/>
            <a:ext cx="9886950" cy="5141595"/>
            <a:chOff x="888321" y="929070"/>
            <a:chExt cx="9812692" cy="4174222"/>
          </a:xfrm>
        </p:grpSpPr>
        <p:grpSp>
          <p:nvGrpSpPr>
            <p:cNvPr id="66" name="组合 65"/>
            <p:cNvGrpSpPr/>
            <p:nvPr/>
          </p:nvGrpSpPr>
          <p:grpSpPr>
            <a:xfrm>
              <a:off x="888321" y="929070"/>
              <a:ext cx="9812692" cy="4174222"/>
              <a:chOff x="888321" y="929070"/>
              <a:chExt cx="9812692" cy="4174222"/>
            </a:xfrm>
          </p:grpSpPr>
          <p:sp>
            <p:nvSpPr>
              <p:cNvPr id="67" name="圆角矩形 23"/>
              <p:cNvSpPr/>
              <p:nvPr/>
            </p:nvSpPr>
            <p:spPr>
              <a:xfrm>
                <a:off x="888321" y="1154399"/>
                <a:ext cx="9812692" cy="3948893"/>
              </a:xfrm>
              <a:custGeom>
                <a:avLst/>
                <a:gdLst>
                  <a:gd name="connsiteX0" fmla="*/ 0 w 4815770"/>
                  <a:gd name="connsiteY0" fmla="*/ 323856 h 1943100"/>
                  <a:gd name="connsiteX1" fmla="*/ 323856 w 4815770"/>
                  <a:gd name="connsiteY1" fmla="*/ 0 h 1943100"/>
                  <a:gd name="connsiteX2" fmla="*/ 4491914 w 4815770"/>
                  <a:gd name="connsiteY2" fmla="*/ 0 h 1943100"/>
                  <a:gd name="connsiteX3" fmla="*/ 4815770 w 4815770"/>
                  <a:gd name="connsiteY3" fmla="*/ 323856 h 1943100"/>
                  <a:gd name="connsiteX4" fmla="*/ 4815770 w 4815770"/>
                  <a:gd name="connsiteY4" fmla="*/ 1619244 h 1943100"/>
                  <a:gd name="connsiteX5" fmla="*/ 4491914 w 4815770"/>
                  <a:gd name="connsiteY5" fmla="*/ 1943100 h 1943100"/>
                  <a:gd name="connsiteX6" fmla="*/ 323856 w 4815770"/>
                  <a:gd name="connsiteY6" fmla="*/ 1943100 h 1943100"/>
                  <a:gd name="connsiteX7" fmla="*/ 0 w 4815770"/>
                  <a:gd name="connsiteY7" fmla="*/ 1619244 h 1943100"/>
                  <a:gd name="connsiteX8" fmla="*/ 0 w 4815770"/>
                  <a:gd name="connsiteY8" fmla="*/ 323856 h 1943100"/>
                  <a:gd name="connsiteX0-1" fmla="*/ 0 w 4815770"/>
                  <a:gd name="connsiteY0-2" fmla="*/ 323856 h 1943100"/>
                  <a:gd name="connsiteX1-3" fmla="*/ 323856 w 4815770"/>
                  <a:gd name="connsiteY1-4" fmla="*/ 0 h 1943100"/>
                  <a:gd name="connsiteX2-5" fmla="*/ 2353755 w 4815770"/>
                  <a:gd name="connsiteY2-6" fmla="*/ 2144 h 1943100"/>
                  <a:gd name="connsiteX3-7" fmla="*/ 4491914 w 4815770"/>
                  <a:gd name="connsiteY3-8" fmla="*/ 0 h 1943100"/>
                  <a:gd name="connsiteX4-9" fmla="*/ 4815770 w 4815770"/>
                  <a:gd name="connsiteY4-10" fmla="*/ 323856 h 1943100"/>
                  <a:gd name="connsiteX5-11" fmla="*/ 4815770 w 4815770"/>
                  <a:gd name="connsiteY5-12" fmla="*/ 1619244 h 1943100"/>
                  <a:gd name="connsiteX6-13" fmla="*/ 4491914 w 4815770"/>
                  <a:gd name="connsiteY6-14" fmla="*/ 1943100 h 1943100"/>
                  <a:gd name="connsiteX7-15" fmla="*/ 323856 w 4815770"/>
                  <a:gd name="connsiteY7-16" fmla="*/ 1943100 h 1943100"/>
                  <a:gd name="connsiteX8-17" fmla="*/ 0 w 4815770"/>
                  <a:gd name="connsiteY8-18" fmla="*/ 1619244 h 1943100"/>
                  <a:gd name="connsiteX9" fmla="*/ 0 w 4815770"/>
                  <a:gd name="connsiteY9" fmla="*/ 323856 h 1943100"/>
                  <a:gd name="connsiteX0-19" fmla="*/ 2353755 w 4815770"/>
                  <a:gd name="connsiteY0-20" fmla="*/ 2144 h 1943100"/>
                  <a:gd name="connsiteX1-21" fmla="*/ 4491914 w 4815770"/>
                  <a:gd name="connsiteY1-22" fmla="*/ 0 h 1943100"/>
                  <a:gd name="connsiteX2-23" fmla="*/ 4815770 w 4815770"/>
                  <a:gd name="connsiteY2-24" fmla="*/ 323856 h 1943100"/>
                  <a:gd name="connsiteX3-25" fmla="*/ 4815770 w 4815770"/>
                  <a:gd name="connsiteY3-26" fmla="*/ 1619244 h 1943100"/>
                  <a:gd name="connsiteX4-27" fmla="*/ 4491914 w 4815770"/>
                  <a:gd name="connsiteY4-28" fmla="*/ 1943100 h 1943100"/>
                  <a:gd name="connsiteX5-29" fmla="*/ 323856 w 4815770"/>
                  <a:gd name="connsiteY5-30" fmla="*/ 1943100 h 1943100"/>
                  <a:gd name="connsiteX6-31" fmla="*/ 0 w 4815770"/>
                  <a:gd name="connsiteY6-32" fmla="*/ 1619244 h 1943100"/>
                  <a:gd name="connsiteX7-33" fmla="*/ 0 w 4815770"/>
                  <a:gd name="connsiteY7-34" fmla="*/ 323856 h 1943100"/>
                  <a:gd name="connsiteX8-35" fmla="*/ 323856 w 4815770"/>
                  <a:gd name="connsiteY8-36" fmla="*/ 0 h 1943100"/>
                  <a:gd name="connsiteX9-37" fmla="*/ 2445195 w 4815770"/>
                  <a:gd name="connsiteY9-38" fmla="*/ 93584 h 1943100"/>
                  <a:gd name="connsiteX0-39" fmla="*/ 2353755 w 4815770"/>
                  <a:gd name="connsiteY0-40" fmla="*/ 2144 h 1943100"/>
                  <a:gd name="connsiteX1-41" fmla="*/ 4491914 w 4815770"/>
                  <a:gd name="connsiteY1-42" fmla="*/ 0 h 1943100"/>
                  <a:gd name="connsiteX2-43" fmla="*/ 4815770 w 4815770"/>
                  <a:gd name="connsiteY2-44" fmla="*/ 323856 h 1943100"/>
                  <a:gd name="connsiteX3-45" fmla="*/ 4815770 w 4815770"/>
                  <a:gd name="connsiteY3-46" fmla="*/ 1619244 h 1943100"/>
                  <a:gd name="connsiteX4-47" fmla="*/ 4491914 w 4815770"/>
                  <a:gd name="connsiteY4-48" fmla="*/ 1943100 h 1943100"/>
                  <a:gd name="connsiteX5-49" fmla="*/ 323856 w 4815770"/>
                  <a:gd name="connsiteY5-50" fmla="*/ 1943100 h 1943100"/>
                  <a:gd name="connsiteX6-51" fmla="*/ 0 w 4815770"/>
                  <a:gd name="connsiteY6-52" fmla="*/ 1619244 h 1943100"/>
                  <a:gd name="connsiteX7-53" fmla="*/ 0 w 4815770"/>
                  <a:gd name="connsiteY7-54" fmla="*/ 323856 h 1943100"/>
                  <a:gd name="connsiteX8-55" fmla="*/ 323856 w 4815770"/>
                  <a:gd name="connsiteY8-56" fmla="*/ 0 h 1943100"/>
                  <a:gd name="connsiteX9-57" fmla="*/ 1435545 w 4815770"/>
                  <a:gd name="connsiteY9-58" fmla="*/ 17384 h 1943100"/>
                  <a:gd name="connsiteX0-59" fmla="*/ 3230055 w 4815770"/>
                  <a:gd name="connsiteY0-60" fmla="*/ 0 h 1960006"/>
                  <a:gd name="connsiteX1-61" fmla="*/ 4491914 w 4815770"/>
                  <a:gd name="connsiteY1-62" fmla="*/ 16906 h 1960006"/>
                  <a:gd name="connsiteX2-63" fmla="*/ 4815770 w 4815770"/>
                  <a:gd name="connsiteY2-64" fmla="*/ 340762 h 1960006"/>
                  <a:gd name="connsiteX3-65" fmla="*/ 4815770 w 4815770"/>
                  <a:gd name="connsiteY3-66" fmla="*/ 1636150 h 1960006"/>
                  <a:gd name="connsiteX4-67" fmla="*/ 4491914 w 4815770"/>
                  <a:gd name="connsiteY4-68" fmla="*/ 1960006 h 1960006"/>
                  <a:gd name="connsiteX5-69" fmla="*/ 323856 w 4815770"/>
                  <a:gd name="connsiteY5-70" fmla="*/ 1960006 h 1960006"/>
                  <a:gd name="connsiteX6-71" fmla="*/ 0 w 4815770"/>
                  <a:gd name="connsiteY6-72" fmla="*/ 1636150 h 1960006"/>
                  <a:gd name="connsiteX7-73" fmla="*/ 0 w 4815770"/>
                  <a:gd name="connsiteY7-74" fmla="*/ 340762 h 1960006"/>
                  <a:gd name="connsiteX8-75" fmla="*/ 323856 w 4815770"/>
                  <a:gd name="connsiteY8-76" fmla="*/ 16906 h 1960006"/>
                  <a:gd name="connsiteX9-77" fmla="*/ 1435545 w 4815770"/>
                  <a:gd name="connsiteY9-78" fmla="*/ 34290 h 1960006"/>
                  <a:gd name="connsiteX0-79" fmla="*/ 3230055 w 4815770"/>
                  <a:gd name="connsiteY0-80" fmla="*/ 3810 h 1963816"/>
                  <a:gd name="connsiteX1-81" fmla="*/ 4491914 w 4815770"/>
                  <a:gd name="connsiteY1-82" fmla="*/ 20716 h 1963816"/>
                  <a:gd name="connsiteX2-83" fmla="*/ 4815770 w 4815770"/>
                  <a:gd name="connsiteY2-84" fmla="*/ 344572 h 1963816"/>
                  <a:gd name="connsiteX3-85" fmla="*/ 4815770 w 4815770"/>
                  <a:gd name="connsiteY3-86" fmla="*/ 1639960 h 1963816"/>
                  <a:gd name="connsiteX4-87" fmla="*/ 4491914 w 4815770"/>
                  <a:gd name="connsiteY4-88" fmla="*/ 1963816 h 1963816"/>
                  <a:gd name="connsiteX5-89" fmla="*/ 323856 w 4815770"/>
                  <a:gd name="connsiteY5-90" fmla="*/ 1963816 h 1963816"/>
                  <a:gd name="connsiteX6-91" fmla="*/ 0 w 4815770"/>
                  <a:gd name="connsiteY6-92" fmla="*/ 1639960 h 1963816"/>
                  <a:gd name="connsiteX7-93" fmla="*/ 0 w 4815770"/>
                  <a:gd name="connsiteY7-94" fmla="*/ 344572 h 1963816"/>
                  <a:gd name="connsiteX8-95" fmla="*/ 323856 w 4815770"/>
                  <a:gd name="connsiteY8-96" fmla="*/ 20716 h 1963816"/>
                  <a:gd name="connsiteX9-97" fmla="*/ 1435545 w 4815770"/>
                  <a:gd name="connsiteY9-98" fmla="*/ 0 h 1963816"/>
                  <a:gd name="connsiteX0-99" fmla="*/ 3496755 w 4815770"/>
                  <a:gd name="connsiteY0-100" fmla="*/ 22860 h 1963816"/>
                  <a:gd name="connsiteX1-101" fmla="*/ 4491914 w 4815770"/>
                  <a:gd name="connsiteY1-102" fmla="*/ 20716 h 1963816"/>
                  <a:gd name="connsiteX2-103" fmla="*/ 4815770 w 4815770"/>
                  <a:gd name="connsiteY2-104" fmla="*/ 344572 h 1963816"/>
                  <a:gd name="connsiteX3-105" fmla="*/ 4815770 w 4815770"/>
                  <a:gd name="connsiteY3-106" fmla="*/ 1639960 h 1963816"/>
                  <a:gd name="connsiteX4-107" fmla="*/ 4491914 w 4815770"/>
                  <a:gd name="connsiteY4-108" fmla="*/ 1963816 h 1963816"/>
                  <a:gd name="connsiteX5-109" fmla="*/ 323856 w 4815770"/>
                  <a:gd name="connsiteY5-110" fmla="*/ 1963816 h 1963816"/>
                  <a:gd name="connsiteX6-111" fmla="*/ 0 w 4815770"/>
                  <a:gd name="connsiteY6-112" fmla="*/ 1639960 h 1963816"/>
                  <a:gd name="connsiteX7-113" fmla="*/ 0 w 4815770"/>
                  <a:gd name="connsiteY7-114" fmla="*/ 344572 h 1963816"/>
                  <a:gd name="connsiteX8-115" fmla="*/ 323856 w 4815770"/>
                  <a:gd name="connsiteY8-116" fmla="*/ 20716 h 1963816"/>
                  <a:gd name="connsiteX9-117" fmla="*/ 1435545 w 4815770"/>
                  <a:gd name="connsiteY9-118" fmla="*/ 0 h 1963816"/>
                  <a:gd name="connsiteX0-119" fmla="*/ 3496755 w 4815770"/>
                  <a:gd name="connsiteY0-120" fmla="*/ 3810 h 1944766"/>
                  <a:gd name="connsiteX1-121" fmla="*/ 4491914 w 4815770"/>
                  <a:gd name="connsiteY1-122" fmla="*/ 1666 h 1944766"/>
                  <a:gd name="connsiteX2-123" fmla="*/ 4815770 w 4815770"/>
                  <a:gd name="connsiteY2-124" fmla="*/ 325522 h 1944766"/>
                  <a:gd name="connsiteX3-125" fmla="*/ 4815770 w 4815770"/>
                  <a:gd name="connsiteY3-126" fmla="*/ 1620910 h 1944766"/>
                  <a:gd name="connsiteX4-127" fmla="*/ 4491914 w 4815770"/>
                  <a:gd name="connsiteY4-128" fmla="*/ 1944766 h 1944766"/>
                  <a:gd name="connsiteX5-129" fmla="*/ 323856 w 4815770"/>
                  <a:gd name="connsiteY5-130" fmla="*/ 1944766 h 1944766"/>
                  <a:gd name="connsiteX6-131" fmla="*/ 0 w 4815770"/>
                  <a:gd name="connsiteY6-132" fmla="*/ 1620910 h 1944766"/>
                  <a:gd name="connsiteX7-133" fmla="*/ 0 w 4815770"/>
                  <a:gd name="connsiteY7-134" fmla="*/ 325522 h 1944766"/>
                  <a:gd name="connsiteX8-135" fmla="*/ 323856 w 4815770"/>
                  <a:gd name="connsiteY8-136" fmla="*/ 1666 h 1944766"/>
                  <a:gd name="connsiteX9-137" fmla="*/ 1245045 w 4815770"/>
                  <a:gd name="connsiteY9-138" fmla="*/ 0 h 1944766"/>
                  <a:gd name="connsiteX0-139" fmla="*/ 3496755 w 4815770"/>
                  <a:gd name="connsiteY0-140" fmla="*/ 3810 h 1944766"/>
                  <a:gd name="connsiteX1-141" fmla="*/ 4491914 w 4815770"/>
                  <a:gd name="connsiteY1-142" fmla="*/ 1666 h 1944766"/>
                  <a:gd name="connsiteX2-143" fmla="*/ 4815770 w 4815770"/>
                  <a:gd name="connsiteY2-144" fmla="*/ 325522 h 1944766"/>
                  <a:gd name="connsiteX3-145" fmla="*/ 4815770 w 4815770"/>
                  <a:gd name="connsiteY3-146" fmla="*/ 1620910 h 1944766"/>
                  <a:gd name="connsiteX4-147" fmla="*/ 4491914 w 4815770"/>
                  <a:gd name="connsiteY4-148" fmla="*/ 1944766 h 1944766"/>
                  <a:gd name="connsiteX5-149" fmla="*/ 323856 w 4815770"/>
                  <a:gd name="connsiteY5-150" fmla="*/ 1944766 h 1944766"/>
                  <a:gd name="connsiteX6-151" fmla="*/ 0 w 4815770"/>
                  <a:gd name="connsiteY6-152" fmla="*/ 1620910 h 1944766"/>
                  <a:gd name="connsiteX7-153" fmla="*/ 0 w 4815770"/>
                  <a:gd name="connsiteY7-154" fmla="*/ 325522 h 1944766"/>
                  <a:gd name="connsiteX8-155" fmla="*/ 323856 w 4815770"/>
                  <a:gd name="connsiteY8-156" fmla="*/ 1666 h 1944766"/>
                  <a:gd name="connsiteX9-157" fmla="*/ 1245045 w 4815770"/>
                  <a:gd name="connsiteY9-158" fmla="*/ 0 h 1944766"/>
                  <a:gd name="connsiteX0-159" fmla="*/ 3496755 w 4815770"/>
                  <a:gd name="connsiteY0-160" fmla="*/ 3810 h 1944766"/>
                  <a:gd name="connsiteX1-161" fmla="*/ 4491914 w 4815770"/>
                  <a:gd name="connsiteY1-162" fmla="*/ 1666 h 1944766"/>
                  <a:gd name="connsiteX2-163" fmla="*/ 4815770 w 4815770"/>
                  <a:gd name="connsiteY2-164" fmla="*/ 325522 h 1944766"/>
                  <a:gd name="connsiteX3-165" fmla="*/ 4815770 w 4815770"/>
                  <a:gd name="connsiteY3-166" fmla="*/ 1620910 h 1944766"/>
                  <a:gd name="connsiteX4-167" fmla="*/ 4491914 w 4815770"/>
                  <a:gd name="connsiteY4-168" fmla="*/ 1944766 h 1944766"/>
                  <a:gd name="connsiteX5-169" fmla="*/ 323856 w 4815770"/>
                  <a:gd name="connsiteY5-170" fmla="*/ 1944766 h 1944766"/>
                  <a:gd name="connsiteX6-171" fmla="*/ 0 w 4815770"/>
                  <a:gd name="connsiteY6-172" fmla="*/ 1620910 h 1944766"/>
                  <a:gd name="connsiteX7-173" fmla="*/ 0 w 4815770"/>
                  <a:gd name="connsiteY7-174" fmla="*/ 325522 h 1944766"/>
                  <a:gd name="connsiteX8-175" fmla="*/ 323856 w 4815770"/>
                  <a:gd name="connsiteY8-176" fmla="*/ 1666 h 1944766"/>
                  <a:gd name="connsiteX9-177" fmla="*/ 1245045 w 4815770"/>
                  <a:gd name="connsiteY9-178" fmla="*/ 0 h 19447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4815770" h="1944766">
                    <a:moveTo>
                      <a:pt x="3496755" y="3810"/>
                    </a:moveTo>
                    <a:lnTo>
                      <a:pt x="4491914" y="1666"/>
                    </a:lnTo>
                    <a:cubicBezTo>
                      <a:pt x="4670775" y="1666"/>
                      <a:pt x="4815770" y="146661"/>
                      <a:pt x="4815770" y="325522"/>
                    </a:cubicBezTo>
                    <a:lnTo>
                      <a:pt x="4815770" y="1620910"/>
                    </a:lnTo>
                    <a:cubicBezTo>
                      <a:pt x="4815770" y="1799771"/>
                      <a:pt x="4670775" y="1944766"/>
                      <a:pt x="4491914" y="1944766"/>
                    </a:cubicBezTo>
                    <a:lnTo>
                      <a:pt x="323856" y="1944766"/>
                    </a:lnTo>
                    <a:cubicBezTo>
                      <a:pt x="144995" y="1944766"/>
                      <a:pt x="0" y="1799771"/>
                      <a:pt x="0" y="1620910"/>
                    </a:cubicBezTo>
                    <a:lnTo>
                      <a:pt x="0" y="325522"/>
                    </a:lnTo>
                    <a:cubicBezTo>
                      <a:pt x="0" y="146661"/>
                      <a:pt x="144995" y="1666"/>
                      <a:pt x="323856" y="1666"/>
                    </a:cubicBezTo>
                    <a:lnTo>
                      <a:pt x="1245045" y="0"/>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2121055" y="929070"/>
                <a:ext cx="5370196" cy="920453"/>
                <a:chOff x="2121055" y="941073"/>
                <a:chExt cx="5370196" cy="920453"/>
              </a:xfrm>
              <a:noFill/>
            </p:grpSpPr>
            <p:sp useBgFill="1">
              <p:nvSpPr>
                <p:cNvPr id="70" name="矩形 69"/>
                <p:cNvSpPr/>
                <p:nvPr/>
              </p:nvSpPr>
              <p:spPr>
                <a:xfrm>
                  <a:off x="2121055" y="1121751"/>
                  <a:ext cx="2457450" cy="7397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p:nvSpPr>
                <p:cNvPr id="71" name="文本框 70"/>
                <p:cNvSpPr txBox="1"/>
                <p:nvPr/>
              </p:nvSpPr>
              <p:spPr>
                <a:xfrm>
                  <a:off x="4134012" y="941073"/>
                  <a:ext cx="3357239" cy="528415"/>
                </a:xfrm>
                <a:prstGeom prst="rect">
                  <a:avLst/>
                </a:prstGeom>
                <a:grpFill/>
                <a:ln>
                  <a:noFill/>
                </a:ln>
              </p:spPr>
              <p:txBody>
                <a:bodyPr wrap="square" rtlCol="0">
                  <a:spAutoFit/>
                </a:bodyPr>
                <a:lstStyle/>
                <a:p>
                  <a:pPr algn="dist">
                    <a:lnSpc>
                      <a:spcPct val="130000"/>
                    </a:lnSpc>
                  </a:pPr>
                  <a:r>
                    <a:rPr lang="zh-CN" altLang="en-US" sz="2800" b="1" spc="100" dirty="0" smtClean="0">
                      <a:solidFill>
                        <a:schemeClr val="accent1"/>
                      </a:solidFill>
                      <a:latin typeface="+mj-ea"/>
                      <a:ea typeface="+mj-ea"/>
                    </a:rPr>
                    <a:t>自我注意力机制 </a:t>
                  </a:r>
                  <a:endParaRPr lang="zh-CN" altLang="en-US" sz="2800" b="1" spc="100" dirty="0" smtClean="0">
                    <a:solidFill>
                      <a:schemeClr val="accent1"/>
                    </a:solidFill>
                    <a:latin typeface="+mj-ea"/>
                    <a:ea typeface="+mj-ea"/>
                  </a:endParaRPr>
                </a:p>
              </p:txBody>
            </p:sp>
          </p:grpSp>
          <p:sp>
            <p:nvSpPr>
              <p:cNvPr id="69" name="文本框 68"/>
              <p:cNvSpPr txBox="1"/>
              <p:nvPr/>
            </p:nvSpPr>
            <p:spPr>
              <a:xfrm>
                <a:off x="1285997" y="1572220"/>
                <a:ext cx="9161664" cy="399018"/>
              </a:xfrm>
              <a:prstGeom prst="rect">
                <a:avLst/>
              </a:prstGeom>
              <a:noFill/>
            </p:spPr>
            <p:txBody>
              <a:bodyPr wrap="square" rtlCol="0">
                <a:spAutoFit/>
              </a:bodyPr>
              <a:lstStyle/>
              <a:p>
                <a:pPr algn="just">
                  <a:lnSpc>
                    <a:spcPct val="130000"/>
                  </a:lnSpc>
                </a:pPr>
                <a:r>
                  <a:rPr lang="en-US" altLang="zh-CN" sz="2000" spc="100" dirty="0">
                    <a:sym typeface="+mn-ea"/>
                  </a:rPr>
                  <a:t>     </a:t>
                </a:r>
                <a:endParaRPr lang="zh-CN" altLang="en-US" sz="2000" spc="100" dirty="0">
                  <a:sym typeface="+mn-ea"/>
                </a:endParaRPr>
              </a:p>
            </p:txBody>
          </p:sp>
        </p:grpSp>
        <p:sp useBgFill="1">
          <p:nvSpPr>
            <p:cNvPr id="76" name="矩形 75"/>
            <p:cNvSpPr/>
            <p:nvPr/>
          </p:nvSpPr>
          <p:spPr>
            <a:xfrm>
              <a:off x="7491216" y="1109748"/>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useBgFill="1">
          <p:nvSpPr>
            <p:cNvPr id="88" name="矩形 87"/>
            <p:cNvSpPr/>
            <p:nvPr/>
          </p:nvSpPr>
          <p:spPr>
            <a:xfrm>
              <a:off x="7491216" y="3603274"/>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grpSp>
      <p:pic>
        <p:nvPicPr>
          <p:cNvPr id="3" name="图片 2"/>
          <p:cNvPicPr>
            <a:picLocks noChangeAspect="1"/>
          </p:cNvPicPr>
          <p:nvPr/>
        </p:nvPicPr>
        <p:blipFill>
          <a:blip r:embed="rId1"/>
          <a:stretch>
            <a:fillRect/>
          </a:stretch>
        </p:blipFill>
        <p:spPr>
          <a:xfrm>
            <a:off x="2333625" y="1908175"/>
            <a:ext cx="7524750" cy="3986530"/>
          </a:xfrm>
          <a:prstGeom prst="rect">
            <a:avLst/>
          </a:prstGeom>
        </p:spPr>
      </p:pic>
      <p:pic>
        <p:nvPicPr>
          <p:cNvPr id="6" name="图片 5"/>
          <p:cNvPicPr>
            <a:picLocks noChangeAspect="1"/>
          </p:cNvPicPr>
          <p:nvPr/>
        </p:nvPicPr>
        <p:blipFill>
          <a:blip r:embed="rId2"/>
          <a:stretch>
            <a:fillRect/>
          </a:stretch>
        </p:blipFill>
        <p:spPr>
          <a:xfrm>
            <a:off x="3695065" y="1908175"/>
            <a:ext cx="4670425" cy="39858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xit" presetSubtype="4" fill="hold" nodeType="withEffect">
                                  <p:stCondLst>
                                    <p:cond delay="0"/>
                                  </p:stCondLst>
                                  <p:childTnLst>
                                    <p:anim calcmode="lin" valueType="num">
                                      <p:cBhvr additive="base">
                                        <p:cTn id="10" dur="500"/>
                                        <p:tgtEl>
                                          <p:spTgt spid="3"/>
                                        </p:tgtEl>
                                        <p:attrNameLst>
                                          <p:attrName>ppt_x</p:attrName>
                                        </p:attrNameLst>
                                      </p:cBhvr>
                                      <p:tavLst>
                                        <p:tav tm="0">
                                          <p:val>
                                            <p:strVal val="ppt_x"/>
                                          </p:val>
                                        </p:tav>
                                        <p:tav tm="100000">
                                          <p:val>
                                            <p:strVal val="ppt_x"/>
                                          </p:val>
                                        </p:tav>
                                      </p:tavLst>
                                    </p:anim>
                                    <p:anim calcmode="lin" valueType="num">
                                      <p:cBhvr additive="base">
                                        <p:cTn id="11" dur="500"/>
                                        <p:tgtEl>
                                          <p:spTgt spid="3"/>
                                        </p:tgtEl>
                                        <p:attrNameLst>
                                          <p:attrName>ppt_y</p:attrName>
                                        </p:attrNameLst>
                                      </p:cBhvr>
                                      <p:tavLst>
                                        <p:tav tm="0">
                                          <p:val>
                                            <p:strVal val="ppt_y"/>
                                          </p:val>
                                        </p:tav>
                                        <p:tav tm="100000">
                                          <p:val>
                                            <p:strVal val="1+ppt_h/2"/>
                                          </p:val>
                                        </p:tav>
                                      </p:tavLst>
                                    </p:anim>
                                    <p:set>
                                      <p:cBhvr>
                                        <p:cTn id="12"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smtClean="0"/>
              <a:t>网络结构</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grpSp>
        <p:nvGrpSpPr>
          <p:cNvPr id="2" name="组合 1"/>
          <p:cNvGrpSpPr/>
          <p:nvPr/>
        </p:nvGrpSpPr>
        <p:grpSpPr>
          <a:xfrm>
            <a:off x="1079500" y="1009650"/>
            <a:ext cx="9886950" cy="5141595"/>
            <a:chOff x="888321" y="929070"/>
            <a:chExt cx="9812692" cy="4174222"/>
          </a:xfrm>
        </p:grpSpPr>
        <p:grpSp>
          <p:nvGrpSpPr>
            <p:cNvPr id="66" name="组合 65"/>
            <p:cNvGrpSpPr/>
            <p:nvPr/>
          </p:nvGrpSpPr>
          <p:grpSpPr>
            <a:xfrm>
              <a:off x="888321" y="929070"/>
              <a:ext cx="9812692" cy="4174222"/>
              <a:chOff x="888321" y="929070"/>
              <a:chExt cx="9812692" cy="4174222"/>
            </a:xfrm>
          </p:grpSpPr>
          <p:sp>
            <p:nvSpPr>
              <p:cNvPr id="67" name="圆角矩形 23"/>
              <p:cNvSpPr/>
              <p:nvPr/>
            </p:nvSpPr>
            <p:spPr>
              <a:xfrm>
                <a:off x="888321" y="1154399"/>
                <a:ext cx="9812692" cy="3948893"/>
              </a:xfrm>
              <a:custGeom>
                <a:avLst/>
                <a:gdLst>
                  <a:gd name="connsiteX0" fmla="*/ 0 w 4815770"/>
                  <a:gd name="connsiteY0" fmla="*/ 323856 h 1943100"/>
                  <a:gd name="connsiteX1" fmla="*/ 323856 w 4815770"/>
                  <a:gd name="connsiteY1" fmla="*/ 0 h 1943100"/>
                  <a:gd name="connsiteX2" fmla="*/ 4491914 w 4815770"/>
                  <a:gd name="connsiteY2" fmla="*/ 0 h 1943100"/>
                  <a:gd name="connsiteX3" fmla="*/ 4815770 w 4815770"/>
                  <a:gd name="connsiteY3" fmla="*/ 323856 h 1943100"/>
                  <a:gd name="connsiteX4" fmla="*/ 4815770 w 4815770"/>
                  <a:gd name="connsiteY4" fmla="*/ 1619244 h 1943100"/>
                  <a:gd name="connsiteX5" fmla="*/ 4491914 w 4815770"/>
                  <a:gd name="connsiteY5" fmla="*/ 1943100 h 1943100"/>
                  <a:gd name="connsiteX6" fmla="*/ 323856 w 4815770"/>
                  <a:gd name="connsiteY6" fmla="*/ 1943100 h 1943100"/>
                  <a:gd name="connsiteX7" fmla="*/ 0 w 4815770"/>
                  <a:gd name="connsiteY7" fmla="*/ 1619244 h 1943100"/>
                  <a:gd name="connsiteX8" fmla="*/ 0 w 4815770"/>
                  <a:gd name="connsiteY8" fmla="*/ 323856 h 1943100"/>
                  <a:gd name="connsiteX0-1" fmla="*/ 0 w 4815770"/>
                  <a:gd name="connsiteY0-2" fmla="*/ 323856 h 1943100"/>
                  <a:gd name="connsiteX1-3" fmla="*/ 323856 w 4815770"/>
                  <a:gd name="connsiteY1-4" fmla="*/ 0 h 1943100"/>
                  <a:gd name="connsiteX2-5" fmla="*/ 2353755 w 4815770"/>
                  <a:gd name="connsiteY2-6" fmla="*/ 2144 h 1943100"/>
                  <a:gd name="connsiteX3-7" fmla="*/ 4491914 w 4815770"/>
                  <a:gd name="connsiteY3-8" fmla="*/ 0 h 1943100"/>
                  <a:gd name="connsiteX4-9" fmla="*/ 4815770 w 4815770"/>
                  <a:gd name="connsiteY4-10" fmla="*/ 323856 h 1943100"/>
                  <a:gd name="connsiteX5-11" fmla="*/ 4815770 w 4815770"/>
                  <a:gd name="connsiteY5-12" fmla="*/ 1619244 h 1943100"/>
                  <a:gd name="connsiteX6-13" fmla="*/ 4491914 w 4815770"/>
                  <a:gd name="connsiteY6-14" fmla="*/ 1943100 h 1943100"/>
                  <a:gd name="connsiteX7-15" fmla="*/ 323856 w 4815770"/>
                  <a:gd name="connsiteY7-16" fmla="*/ 1943100 h 1943100"/>
                  <a:gd name="connsiteX8-17" fmla="*/ 0 w 4815770"/>
                  <a:gd name="connsiteY8-18" fmla="*/ 1619244 h 1943100"/>
                  <a:gd name="connsiteX9" fmla="*/ 0 w 4815770"/>
                  <a:gd name="connsiteY9" fmla="*/ 323856 h 1943100"/>
                  <a:gd name="connsiteX0-19" fmla="*/ 2353755 w 4815770"/>
                  <a:gd name="connsiteY0-20" fmla="*/ 2144 h 1943100"/>
                  <a:gd name="connsiteX1-21" fmla="*/ 4491914 w 4815770"/>
                  <a:gd name="connsiteY1-22" fmla="*/ 0 h 1943100"/>
                  <a:gd name="connsiteX2-23" fmla="*/ 4815770 w 4815770"/>
                  <a:gd name="connsiteY2-24" fmla="*/ 323856 h 1943100"/>
                  <a:gd name="connsiteX3-25" fmla="*/ 4815770 w 4815770"/>
                  <a:gd name="connsiteY3-26" fmla="*/ 1619244 h 1943100"/>
                  <a:gd name="connsiteX4-27" fmla="*/ 4491914 w 4815770"/>
                  <a:gd name="connsiteY4-28" fmla="*/ 1943100 h 1943100"/>
                  <a:gd name="connsiteX5-29" fmla="*/ 323856 w 4815770"/>
                  <a:gd name="connsiteY5-30" fmla="*/ 1943100 h 1943100"/>
                  <a:gd name="connsiteX6-31" fmla="*/ 0 w 4815770"/>
                  <a:gd name="connsiteY6-32" fmla="*/ 1619244 h 1943100"/>
                  <a:gd name="connsiteX7-33" fmla="*/ 0 w 4815770"/>
                  <a:gd name="connsiteY7-34" fmla="*/ 323856 h 1943100"/>
                  <a:gd name="connsiteX8-35" fmla="*/ 323856 w 4815770"/>
                  <a:gd name="connsiteY8-36" fmla="*/ 0 h 1943100"/>
                  <a:gd name="connsiteX9-37" fmla="*/ 2445195 w 4815770"/>
                  <a:gd name="connsiteY9-38" fmla="*/ 93584 h 1943100"/>
                  <a:gd name="connsiteX0-39" fmla="*/ 2353755 w 4815770"/>
                  <a:gd name="connsiteY0-40" fmla="*/ 2144 h 1943100"/>
                  <a:gd name="connsiteX1-41" fmla="*/ 4491914 w 4815770"/>
                  <a:gd name="connsiteY1-42" fmla="*/ 0 h 1943100"/>
                  <a:gd name="connsiteX2-43" fmla="*/ 4815770 w 4815770"/>
                  <a:gd name="connsiteY2-44" fmla="*/ 323856 h 1943100"/>
                  <a:gd name="connsiteX3-45" fmla="*/ 4815770 w 4815770"/>
                  <a:gd name="connsiteY3-46" fmla="*/ 1619244 h 1943100"/>
                  <a:gd name="connsiteX4-47" fmla="*/ 4491914 w 4815770"/>
                  <a:gd name="connsiteY4-48" fmla="*/ 1943100 h 1943100"/>
                  <a:gd name="connsiteX5-49" fmla="*/ 323856 w 4815770"/>
                  <a:gd name="connsiteY5-50" fmla="*/ 1943100 h 1943100"/>
                  <a:gd name="connsiteX6-51" fmla="*/ 0 w 4815770"/>
                  <a:gd name="connsiteY6-52" fmla="*/ 1619244 h 1943100"/>
                  <a:gd name="connsiteX7-53" fmla="*/ 0 w 4815770"/>
                  <a:gd name="connsiteY7-54" fmla="*/ 323856 h 1943100"/>
                  <a:gd name="connsiteX8-55" fmla="*/ 323856 w 4815770"/>
                  <a:gd name="connsiteY8-56" fmla="*/ 0 h 1943100"/>
                  <a:gd name="connsiteX9-57" fmla="*/ 1435545 w 4815770"/>
                  <a:gd name="connsiteY9-58" fmla="*/ 17384 h 1943100"/>
                  <a:gd name="connsiteX0-59" fmla="*/ 3230055 w 4815770"/>
                  <a:gd name="connsiteY0-60" fmla="*/ 0 h 1960006"/>
                  <a:gd name="connsiteX1-61" fmla="*/ 4491914 w 4815770"/>
                  <a:gd name="connsiteY1-62" fmla="*/ 16906 h 1960006"/>
                  <a:gd name="connsiteX2-63" fmla="*/ 4815770 w 4815770"/>
                  <a:gd name="connsiteY2-64" fmla="*/ 340762 h 1960006"/>
                  <a:gd name="connsiteX3-65" fmla="*/ 4815770 w 4815770"/>
                  <a:gd name="connsiteY3-66" fmla="*/ 1636150 h 1960006"/>
                  <a:gd name="connsiteX4-67" fmla="*/ 4491914 w 4815770"/>
                  <a:gd name="connsiteY4-68" fmla="*/ 1960006 h 1960006"/>
                  <a:gd name="connsiteX5-69" fmla="*/ 323856 w 4815770"/>
                  <a:gd name="connsiteY5-70" fmla="*/ 1960006 h 1960006"/>
                  <a:gd name="connsiteX6-71" fmla="*/ 0 w 4815770"/>
                  <a:gd name="connsiteY6-72" fmla="*/ 1636150 h 1960006"/>
                  <a:gd name="connsiteX7-73" fmla="*/ 0 w 4815770"/>
                  <a:gd name="connsiteY7-74" fmla="*/ 340762 h 1960006"/>
                  <a:gd name="connsiteX8-75" fmla="*/ 323856 w 4815770"/>
                  <a:gd name="connsiteY8-76" fmla="*/ 16906 h 1960006"/>
                  <a:gd name="connsiteX9-77" fmla="*/ 1435545 w 4815770"/>
                  <a:gd name="connsiteY9-78" fmla="*/ 34290 h 1960006"/>
                  <a:gd name="connsiteX0-79" fmla="*/ 3230055 w 4815770"/>
                  <a:gd name="connsiteY0-80" fmla="*/ 3810 h 1963816"/>
                  <a:gd name="connsiteX1-81" fmla="*/ 4491914 w 4815770"/>
                  <a:gd name="connsiteY1-82" fmla="*/ 20716 h 1963816"/>
                  <a:gd name="connsiteX2-83" fmla="*/ 4815770 w 4815770"/>
                  <a:gd name="connsiteY2-84" fmla="*/ 344572 h 1963816"/>
                  <a:gd name="connsiteX3-85" fmla="*/ 4815770 w 4815770"/>
                  <a:gd name="connsiteY3-86" fmla="*/ 1639960 h 1963816"/>
                  <a:gd name="connsiteX4-87" fmla="*/ 4491914 w 4815770"/>
                  <a:gd name="connsiteY4-88" fmla="*/ 1963816 h 1963816"/>
                  <a:gd name="connsiteX5-89" fmla="*/ 323856 w 4815770"/>
                  <a:gd name="connsiteY5-90" fmla="*/ 1963816 h 1963816"/>
                  <a:gd name="connsiteX6-91" fmla="*/ 0 w 4815770"/>
                  <a:gd name="connsiteY6-92" fmla="*/ 1639960 h 1963816"/>
                  <a:gd name="connsiteX7-93" fmla="*/ 0 w 4815770"/>
                  <a:gd name="connsiteY7-94" fmla="*/ 344572 h 1963816"/>
                  <a:gd name="connsiteX8-95" fmla="*/ 323856 w 4815770"/>
                  <a:gd name="connsiteY8-96" fmla="*/ 20716 h 1963816"/>
                  <a:gd name="connsiteX9-97" fmla="*/ 1435545 w 4815770"/>
                  <a:gd name="connsiteY9-98" fmla="*/ 0 h 1963816"/>
                  <a:gd name="connsiteX0-99" fmla="*/ 3496755 w 4815770"/>
                  <a:gd name="connsiteY0-100" fmla="*/ 22860 h 1963816"/>
                  <a:gd name="connsiteX1-101" fmla="*/ 4491914 w 4815770"/>
                  <a:gd name="connsiteY1-102" fmla="*/ 20716 h 1963816"/>
                  <a:gd name="connsiteX2-103" fmla="*/ 4815770 w 4815770"/>
                  <a:gd name="connsiteY2-104" fmla="*/ 344572 h 1963816"/>
                  <a:gd name="connsiteX3-105" fmla="*/ 4815770 w 4815770"/>
                  <a:gd name="connsiteY3-106" fmla="*/ 1639960 h 1963816"/>
                  <a:gd name="connsiteX4-107" fmla="*/ 4491914 w 4815770"/>
                  <a:gd name="connsiteY4-108" fmla="*/ 1963816 h 1963816"/>
                  <a:gd name="connsiteX5-109" fmla="*/ 323856 w 4815770"/>
                  <a:gd name="connsiteY5-110" fmla="*/ 1963816 h 1963816"/>
                  <a:gd name="connsiteX6-111" fmla="*/ 0 w 4815770"/>
                  <a:gd name="connsiteY6-112" fmla="*/ 1639960 h 1963816"/>
                  <a:gd name="connsiteX7-113" fmla="*/ 0 w 4815770"/>
                  <a:gd name="connsiteY7-114" fmla="*/ 344572 h 1963816"/>
                  <a:gd name="connsiteX8-115" fmla="*/ 323856 w 4815770"/>
                  <a:gd name="connsiteY8-116" fmla="*/ 20716 h 1963816"/>
                  <a:gd name="connsiteX9-117" fmla="*/ 1435545 w 4815770"/>
                  <a:gd name="connsiteY9-118" fmla="*/ 0 h 1963816"/>
                  <a:gd name="connsiteX0-119" fmla="*/ 3496755 w 4815770"/>
                  <a:gd name="connsiteY0-120" fmla="*/ 3810 h 1944766"/>
                  <a:gd name="connsiteX1-121" fmla="*/ 4491914 w 4815770"/>
                  <a:gd name="connsiteY1-122" fmla="*/ 1666 h 1944766"/>
                  <a:gd name="connsiteX2-123" fmla="*/ 4815770 w 4815770"/>
                  <a:gd name="connsiteY2-124" fmla="*/ 325522 h 1944766"/>
                  <a:gd name="connsiteX3-125" fmla="*/ 4815770 w 4815770"/>
                  <a:gd name="connsiteY3-126" fmla="*/ 1620910 h 1944766"/>
                  <a:gd name="connsiteX4-127" fmla="*/ 4491914 w 4815770"/>
                  <a:gd name="connsiteY4-128" fmla="*/ 1944766 h 1944766"/>
                  <a:gd name="connsiteX5-129" fmla="*/ 323856 w 4815770"/>
                  <a:gd name="connsiteY5-130" fmla="*/ 1944766 h 1944766"/>
                  <a:gd name="connsiteX6-131" fmla="*/ 0 w 4815770"/>
                  <a:gd name="connsiteY6-132" fmla="*/ 1620910 h 1944766"/>
                  <a:gd name="connsiteX7-133" fmla="*/ 0 w 4815770"/>
                  <a:gd name="connsiteY7-134" fmla="*/ 325522 h 1944766"/>
                  <a:gd name="connsiteX8-135" fmla="*/ 323856 w 4815770"/>
                  <a:gd name="connsiteY8-136" fmla="*/ 1666 h 1944766"/>
                  <a:gd name="connsiteX9-137" fmla="*/ 1245045 w 4815770"/>
                  <a:gd name="connsiteY9-138" fmla="*/ 0 h 1944766"/>
                  <a:gd name="connsiteX0-139" fmla="*/ 3496755 w 4815770"/>
                  <a:gd name="connsiteY0-140" fmla="*/ 3810 h 1944766"/>
                  <a:gd name="connsiteX1-141" fmla="*/ 4491914 w 4815770"/>
                  <a:gd name="connsiteY1-142" fmla="*/ 1666 h 1944766"/>
                  <a:gd name="connsiteX2-143" fmla="*/ 4815770 w 4815770"/>
                  <a:gd name="connsiteY2-144" fmla="*/ 325522 h 1944766"/>
                  <a:gd name="connsiteX3-145" fmla="*/ 4815770 w 4815770"/>
                  <a:gd name="connsiteY3-146" fmla="*/ 1620910 h 1944766"/>
                  <a:gd name="connsiteX4-147" fmla="*/ 4491914 w 4815770"/>
                  <a:gd name="connsiteY4-148" fmla="*/ 1944766 h 1944766"/>
                  <a:gd name="connsiteX5-149" fmla="*/ 323856 w 4815770"/>
                  <a:gd name="connsiteY5-150" fmla="*/ 1944766 h 1944766"/>
                  <a:gd name="connsiteX6-151" fmla="*/ 0 w 4815770"/>
                  <a:gd name="connsiteY6-152" fmla="*/ 1620910 h 1944766"/>
                  <a:gd name="connsiteX7-153" fmla="*/ 0 w 4815770"/>
                  <a:gd name="connsiteY7-154" fmla="*/ 325522 h 1944766"/>
                  <a:gd name="connsiteX8-155" fmla="*/ 323856 w 4815770"/>
                  <a:gd name="connsiteY8-156" fmla="*/ 1666 h 1944766"/>
                  <a:gd name="connsiteX9-157" fmla="*/ 1245045 w 4815770"/>
                  <a:gd name="connsiteY9-158" fmla="*/ 0 h 1944766"/>
                  <a:gd name="connsiteX0-159" fmla="*/ 3496755 w 4815770"/>
                  <a:gd name="connsiteY0-160" fmla="*/ 3810 h 1944766"/>
                  <a:gd name="connsiteX1-161" fmla="*/ 4491914 w 4815770"/>
                  <a:gd name="connsiteY1-162" fmla="*/ 1666 h 1944766"/>
                  <a:gd name="connsiteX2-163" fmla="*/ 4815770 w 4815770"/>
                  <a:gd name="connsiteY2-164" fmla="*/ 325522 h 1944766"/>
                  <a:gd name="connsiteX3-165" fmla="*/ 4815770 w 4815770"/>
                  <a:gd name="connsiteY3-166" fmla="*/ 1620910 h 1944766"/>
                  <a:gd name="connsiteX4-167" fmla="*/ 4491914 w 4815770"/>
                  <a:gd name="connsiteY4-168" fmla="*/ 1944766 h 1944766"/>
                  <a:gd name="connsiteX5-169" fmla="*/ 323856 w 4815770"/>
                  <a:gd name="connsiteY5-170" fmla="*/ 1944766 h 1944766"/>
                  <a:gd name="connsiteX6-171" fmla="*/ 0 w 4815770"/>
                  <a:gd name="connsiteY6-172" fmla="*/ 1620910 h 1944766"/>
                  <a:gd name="connsiteX7-173" fmla="*/ 0 w 4815770"/>
                  <a:gd name="connsiteY7-174" fmla="*/ 325522 h 1944766"/>
                  <a:gd name="connsiteX8-175" fmla="*/ 323856 w 4815770"/>
                  <a:gd name="connsiteY8-176" fmla="*/ 1666 h 1944766"/>
                  <a:gd name="connsiteX9-177" fmla="*/ 1245045 w 4815770"/>
                  <a:gd name="connsiteY9-178" fmla="*/ 0 h 19447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4815770" h="1944766">
                    <a:moveTo>
                      <a:pt x="3496755" y="3810"/>
                    </a:moveTo>
                    <a:lnTo>
                      <a:pt x="4491914" y="1666"/>
                    </a:lnTo>
                    <a:cubicBezTo>
                      <a:pt x="4670775" y="1666"/>
                      <a:pt x="4815770" y="146661"/>
                      <a:pt x="4815770" y="325522"/>
                    </a:cubicBezTo>
                    <a:lnTo>
                      <a:pt x="4815770" y="1620910"/>
                    </a:lnTo>
                    <a:cubicBezTo>
                      <a:pt x="4815770" y="1799771"/>
                      <a:pt x="4670775" y="1944766"/>
                      <a:pt x="4491914" y="1944766"/>
                    </a:cubicBezTo>
                    <a:lnTo>
                      <a:pt x="323856" y="1944766"/>
                    </a:lnTo>
                    <a:cubicBezTo>
                      <a:pt x="144995" y="1944766"/>
                      <a:pt x="0" y="1799771"/>
                      <a:pt x="0" y="1620910"/>
                    </a:cubicBezTo>
                    <a:lnTo>
                      <a:pt x="0" y="325522"/>
                    </a:lnTo>
                    <a:cubicBezTo>
                      <a:pt x="0" y="146661"/>
                      <a:pt x="144995" y="1666"/>
                      <a:pt x="323856" y="1666"/>
                    </a:cubicBezTo>
                    <a:lnTo>
                      <a:pt x="1245045" y="0"/>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2121055" y="929070"/>
                <a:ext cx="5370196" cy="920453"/>
                <a:chOff x="2121055" y="941073"/>
                <a:chExt cx="5370196" cy="920453"/>
              </a:xfrm>
              <a:noFill/>
            </p:grpSpPr>
            <p:sp useBgFill="1">
              <p:nvSpPr>
                <p:cNvPr id="70" name="矩形 69"/>
                <p:cNvSpPr/>
                <p:nvPr/>
              </p:nvSpPr>
              <p:spPr>
                <a:xfrm>
                  <a:off x="2121055" y="1121751"/>
                  <a:ext cx="2457450" cy="7397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p:nvSpPr>
                <p:cNvPr id="71" name="文本框 70"/>
                <p:cNvSpPr txBox="1"/>
                <p:nvPr/>
              </p:nvSpPr>
              <p:spPr>
                <a:xfrm>
                  <a:off x="4118256" y="941073"/>
                  <a:ext cx="3372995" cy="528415"/>
                </a:xfrm>
                <a:prstGeom prst="rect">
                  <a:avLst/>
                </a:prstGeom>
                <a:grpFill/>
                <a:ln>
                  <a:noFill/>
                </a:ln>
              </p:spPr>
              <p:txBody>
                <a:bodyPr wrap="square" rtlCol="0">
                  <a:spAutoFit/>
                </a:bodyPr>
                <a:lstStyle/>
                <a:p>
                  <a:pPr algn="dist">
                    <a:lnSpc>
                      <a:spcPct val="130000"/>
                    </a:lnSpc>
                  </a:pPr>
                  <a:r>
                    <a:rPr lang="zh-CN" altLang="en-US" sz="2800" b="1" spc="100" dirty="0" smtClean="0">
                      <a:solidFill>
                        <a:schemeClr val="accent1"/>
                      </a:solidFill>
                      <a:latin typeface="+mj-ea"/>
                      <a:ea typeface="+mj-ea"/>
                    </a:rPr>
                    <a:t>自我注意力机制 </a:t>
                  </a:r>
                  <a:endParaRPr lang="zh-CN" altLang="en-US" sz="2800" b="1" spc="100" dirty="0" smtClean="0">
                    <a:solidFill>
                      <a:schemeClr val="accent1"/>
                    </a:solidFill>
                    <a:latin typeface="+mj-ea"/>
                    <a:ea typeface="+mj-ea"/>
                  </a:endParaRPr>
                </a:p>
              </p:txBody>
            </p:sp>
          </p:grpSp>
          <p:sp>
            <p:nvSpPr>
              <p:cNvPr id="69" name="文本框 68"/>
              <p:cNvSpPr txBox="1"/>
              <p:nvPr/>
            </p:nvSpPr>
            <p:spPr>
              <a:xfrm>
                <a:off x="1285997" y="1572220"/>
                <a:ext cx="9161664" cy="399018"/>
              </a:xfrm>
              <a:prstGeom prst="rect">
                <a:avLst/>
              </a:prstGeom>
              <a:noFill/>
            </p:spPr>
            <p:txBody>
              <a:bodyPr wrap="square" rtlCol="0">
                <a:spAutoFit/>
              </a:bodyPr>
              <a:lstStyle/>
              <a:p>
                <a:pPr algn="just">
                  <a:lnSpc>
                    <a:spcPct val="130000"/>
                  </a:lnSpc>
                </a:pPr>
                <a:r>
                  <a:rPr lang="en-US" altLang="zh-CN" sz="2000" spc="100" dirty="0">
                    <a:sym typeface="+mn-ea"/>
                  </a:rPr>
                  <a:t>     </a:t>
                </a:r>
                <a:endParaRPr lang="zh-CN" altLang="en-US" sz="2000" spc="100" dirty="0">
                  <a:sym typeface="+mn-ea"/>
                </a:endParaRPr>
              </a:p>
            </p:txBody>
          </p:sp>
        </p:grpSp>
        <p:sp useBgFill="1">
          <p:nvSpPr>
            <p:cNvPr id="76" name="矩形 75"/>
            <p:cNvSpPr/>
            <p:nvPr/>
          </p:nvSpPr>
          <p:spPr>
            <a:xfrm>
              <a:off x="7491216" y="1109748"/>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useBgFill="1">
          <p:nvSpPr>
            <p:cNvPr id="88" name="矩形 87"/>
            <p:cNvSpPr/>
            <p:nvPr/>
          </p:nvSpPr>
          <p:spPr>
            <a:xfrm>
              <a:off x="7491216" y="3603274"/>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grpSp>
      <p:pic>
        <p:nvPicPr>
          <p:cNvPr id="12" name="图片 11"/>
          <p:cNvPicPr>
            <a:picLocks noChangeAspect="1"/>
          </p:cNvPicPr>
          <p:nvPr/>
        </p:nvPicPr>
        <p:blipFill>
          <a:blip r:embed="rId1"/>
          <a:stretch>
            <a:fillRect/>
          </a:stretch>
        </p:blipFill>
        <p:spPr>
          <a:xfrm>
            <a:off x="5497830" y="3189605"/>
            <a:ext cx="4710430" cy="846455"/>
          </a:xfrm>
          <a:prstGeom prst="rect">
            <a:avLst/>
          </a:prstGeom>
        </p:spPr>
      </p:pic>
      <p:pic>
        <p:nvPicPr>
          <p:cNvPr id="15" name="图片 14"/>
          <p:cNvPicPr>
            <a:picLocks noChangeAspect="1"/>
          </p:cNvPicPr>
          <p:nvPr/>
        </p:nvPicPr>
        <p:blipFill>
          <a:blip r:embed="rId2"/>
          <a:stretch>
            <a:fillRect/>
          </a:stretch>
        </p:blipFill>
        <p:spPr>
          <a:xfrm>
            <a:off x="2137410" y="1866900"/>
            <a:ext cx="2579370" cy="3856355"/>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smtClean="0"/>
              <a:t>网络结构</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grpSp>
        <p:nvGrpSpPr>
          <p:cNvPr id="2" name="组合 1"/>
          <p:cNvGrpSpPr/>
          <p:nvPr/>
        </p:nvGrpSpPr>
        <p:grpSpPr>
          <a:xfrm>
            <a:off x="1079500" y="1009650"/>
            <a:ext cx="9886950" cy="5141595"/>
            <a:chOff x="888321" y="929070"/>
            <a:chExt cx="9812692" cy="4174222"/>
          </a:xfrm>
        </p:grpSpPr>
        <p:grpSp>
          <p:nvGrpSpPr>
            <p:cNvPr id="66" name="组合 65"/>
            <p:cNvGrpSpPr/>
            <p:nvPr/>
          </p:nvGrpSpPr>
          <p:grpSpPr>
            <a:xfrm>
              <a:off x="888321" y="929070"/>
              <a:ext cx="9812692" cy="4174222"/>
              <a:chOff x="888321" y="929070"/>
              <a:chExt cx="9812692" cy="4174222"/>
            </a:xfrm>
          </p:grpSpPr>
          <p:sp>
            <p:nvSpPr>
              <p:cNvPr id="67" name="圆角矩形 23"/>
              <p:cNvSpPr/>
              <p:nvPr/>
            </p:nvSpPr>
            <p:spPr>
              <a:xfrm>
                <a:off x="888321" y="1154399"/>
                <a:ext cx="9812692" cy="3948893"/>
              </a:xfrm>
              <a:custGeom>
                <a:avLst/>
                <a:gdLst>
                  <a:gd name="connsiteX0" fmla="*/ 0 w 4815770"/>
                  <a:gd name="connsiteY0" fmla="*/ 323856 h 1943100"/>
                  <a:gd name="connsiteX1" fmla="*/ 323856 w 4815770"/>
                  <a:gd name="connsiteY1" fmla="*/ 0 h 1943100"/>
                  <a:gd name="connsiteX2" fmla="*/ 4491914 w 4815770"/>
                  <a:gd name="connsiteY2" fmla="*/ 0 h 1943100"/>
                  <a:gd name="connsiteX3" fmla="*/ 4815770 w 4815770"/>
                  <a:gd name="connsiteY3" fmla="*/ 323856 h 1943100"/>
                  <a:gd name="connsiteX4" fmla="*/ 4815770 w 4815770"/>
                  <a:gd name="connsiteY4" fmla="*/ 1619244 h 1943100"/>
                  <a:gd name="connsiteX5" fmla="*/ 4491914 w 4815770"/>
                  <a:gd name="connsiteY5" fmla="*/ 1943100 h 1943100"/>
                  <a:gd name="connsiteX6" fmla="*/ 323856 w 4815770"/>
                  <a:gd name="connsiteY6" fmla="*/ 1943100 h 1943100"/>
                  <a:gd name="connsiteX7" fmla="*/ 0 w 4815770"/>
                  <a:gd name="connsiteY7" fmla="*/ 1619244 h 1943100"/>
                  <a:gd name="connsiteX8" fmla="*/ 0 w 4815770"/>
                  <a:gd name="connsiteY8" fmla="*/ 323856 h 1943100"/>
                  <a:gd name="connsiteX0-1" fmla="*/ 0 w 4815770"/>
                  <a:gd name="connsiteY0-2" fmla="*/ 323856 h 1943100"/>
                  <a:gd name="connsiteX1-3" fmla="*/ 323856 w 4815770"/>
                  <a:gd name="connsiteY1-4" fmla="*/ 0 h 1943100"/>
                  <a:gd name="connsiteX2-5" fmla="*/ 2353755 w 4815770"/>
                  <a:gd name="connsiteY2-6" fmla="*/ 2144 h 1943100"/>
                  <a:gd name="connsiteX3-7" fmla="*/ 4491914 w 4815770"/>
                  <a:gd name="connsiteY3-8" fmla="*/ 0 h 1943100"/>
                  <a:gd name="connsiteX4-9" fmla="*/ 4815770 w 4815770"/>
                  <a:gd name="connsiteY4-10" fmla="*/ 323856 h 1943100"/>
                  <a:gd name="connsiteX5-11" fmla="*/ 4815770 w 4815770"/>
                  <a:gd name="connsiteY5-12" fmla="*/ 1619244 h 1943100"/>
                  <a:gd name="connsiteX6-13" fmla="*/ 4491914 w 4815770"/>
                  <a:gd name="connsiteY6-14" fmla="*/ 1943100 h 1943100"/>
                  <a:gd name="connsiteX7-15" fmla="*/ 323856 w 4815770"/>
                  <a:gd name="connsiteY7-16" fmla="*/ 1943100 h 1943100"/>
                  <a:gd name="connsiteX8-17" fmla="*/ 0 w 4815770"/>
                  <a:gd name="connsiteY8-18" fmla="*/ 1619244 h 1943100"/>
                  <a:gd name="connsiteX9" fmla="*/ 0 w 4815770"/>
                  <a:gd name="connsiteY9" fmla="*/ 323856 h 1943100"/>
                  <a:gd name="connsiteX0-19" fmla="*/ 2353755 w 4815770"/>
                  <a:gd name="connsiteY0-20" fmla="*/ 2144 h 1943100"/>
                  <a:gd name="connsiteX1-21" fmla="*/ 4491914 w 4815770"/>
                  <a:gd name="connsiteY1-22" fmla="*/ 0 h 1943100"/>
                  <a:gd name="connsiteX2-23" fmla="*/ 4815770 w 4815770"/>
                  <a:gd name="connsiteY2-24" fmla="*/ 323856 h 1943100"/>
                  <a:gd name="connsiteX3-25" fmla="*/ 4815770 w 4815770"/>
                  <a:gd name="connsiteY3-26" fmla="*/ 1619244 h 1943100"/>
                  <a:gd name="connsiteX4-27" fmla="*/ 4491914 w 4815770"/>
                  <a:gd name="connsiteY4-28" fmla="*/ 1943100 h 1943100"/>
                  <a:gd name="connsiteX5-29" fmla="*/ 323856 w 4815770"/>
                  <a:gd name="connsiteY5-30" fmla="*/ 1943100 h 1943100"/>
                  <a:gd name="connsiteX6-31" fmla="*/ 0 w 4815770"/>
                  <a:gd name="connsiteY6-32" fmla="*/ 1619244 h 1943100"/>
                  <a:gd name="connsiteX7-33" fmla="*/ 0 w 4815770"/>
                  <a:gd name="connsiteY7-34" fmla="*/ 323856 h 1943100"/>
                  <a:gd name="connsiteX8-35" fmla="*/ 323856 w 4815770"/>
                  <a:gd name="connsiteY8-36" fmla="*/ 0 h 1943100"/>
                  <a:gd name="connsiteX9-37" fmla="*/ 2445195 w 4815770"/>
                  <a:gd name="connsiteY9-38" fmla="*/ 93584 h 1943100"/>
                  <a:gd name="connsiteX0-39" fmla="*/ 2353755 w 4815770"/>
                  <a:gd name="connsiteY0-40" fmla="*/ 2144 h 1943100"/>
                  <a:gd name="connsiteX1-41" fmla="*/ 4491914 w 4815770"/>
                  <a:gd name="connsiteY1-42" fmla="*/ 0 h 1943100"/>
                  <a:gd name="connsiteX2-43" fmla="*/ 4815770 w 4815770"/>
                  <a:gd name="connsiteY2-44" fmla="*/ 323856 h 1943100"/>
                  <a:gd name="connsiteX3-45" fmla="*/ 4815770 w 4815770"/>
                  <a:gd name="connsiteY3-46" fmla="*/ 1619244 h 1943100"/>
                  <a:gd name="connsiteX4-47" fmla="*/ 4491914 w 4815770"/>
                  <a:gd name="connsiteY4-48" fmla="*/ 1943100 h 1943100"/>
                  <a:gd name="connsiteX5-49" fmla="*/ 323856 w 4815770"/>
                  <a:gd name="connsiteY5-50" fmla="*/ 1943100 h 1943100"/>
                  <a:gd name="connsiteX6-51" fmla="*/ 0 w 4815770"/>
                  <a:gd name="connsiteY6-52" fmla="*/ 1619244 h 1943100"/>
                  <a:gd name="connsiteX7-53" fmla="*/ 0 w 4815770"/>
                  <a:gd name="connsiteY7-54" fmla="*/ 323856 h 1943100"/>
                  <a:gd name="connsiteX8-55" fmla="*/ 323856 w 4815770"/>
                  <a:gd name="connsiteY8-56" fmla="*/ 0 h 1943100"/>
                  <a:gd name="connsiteX9-57" fmla="*/ 1435545 w 4815770"/>
                  <a:gd name="connsiteY9-58" fmla="*/ 17384 h 1943100"/>
                  <a:gd name="connsiteX0-59" fmla="*/ 3230055 w 4815770"/>
                  <a:gd name="connsiteY0-60" fmla="*/ 0 h 1960006"/>
                  <a:gd name="connsiteX1-61" fmla="*/ 4491914 w 4815770"/>
                  <a:gd name="connsiteY1-62" fmla="*/ 16906 h 1960006"/>
                  <a:gd name="connsiteX2-63" fmla="*/ 4815770 w 4815770"/>
                  <a:gd name="connsiteY2-64" fmla="*/ 340762 h 1960006"/>
                  <a:gd name="connsiteX3-65" fmla="*/ 4815770 w 4815770"/>
                  <a:gd name="connsiteY3-66" fmla="*/ 1636150 h 1960006"/>
                  <a:gd name="connsiteX4-67" fmla="*/ 4491914 w 4815770"/>
                  <a:gd name="connsiteY4-68" fmla="*/ 1960006 h 1960006"/>
                  <a:gd name="connsiteX5-69" fmla="*/ 323856 w 4815770"/>
                  <a:gd name="connsiteY5-70" fmla="*/ 1960006 h 1960006"/>
                  <a:gd name="connsiteX6-71" fmla="*/ 0 w 4815770"/>
                  <a:gd name="connsiteY6-72" fmla="*/ 1636150 h 1960006"/>
                  <a:gd name="connsiteX7-73" fmla="*/ 0 w 4815770"/>
                  <a:gd name="connsiteY7-74" fmla="*/ 340762 h 1960006"/>
                  <a:gd name="connsiteX8-75" fmla="*/ 323856 w 4815770"/>
                  <a:gd name="connsiteY8-76" fmla="*/ 16906 h 1960006"/>
                  <a:gd name="connsiteX9-77" fmla="*/ 1435545 w 4815770"/>
                  <a:gd name="connsiteY9-78" fmla="*/ 34290 h 1960006"/>
                  <a:gd name="connsiteX0-79" fmla="*/ 3230055 w 4815770"/>
                  <a:gd name="connsiteY0-80" fmla="*/ 3810 h 1963816"/>
                  <a:gd name="connsiteX1-81" fmla="*/ 4491914 w 4815770"/>
                  <a:gd name="connsiteY1-82" fmla="*/ 20716 h 1963816"/>
                  <a:gd name="connsiteX2-83" fmla="*/ 4815770 w 4815770"/>
                  <a:gd name="connsiteY2-84" fmla="*/ 344572 h 1963816"/>
                  <a:gd name="connsiteX3-85" fmla="*/ 4815770 w 4815770"/>
                  <a:gd name="connsiteY3-86" fmla="*/ 1639960 h 1963816"/>
                  <a:gd name="connsiteX4-87" fmla="*/ 4491914 w 4815770"/>
                  <a:gd name="connsiteY4-88" fmla="*/ 1963816 h 1963816"/>
                  <a:gd name="connsiteX5-89" fmla="*/ 323856 w 4815770"/>
                  <a:gd name="connsiteY5-90" fmla="*/ 1963816 h 1963816"/>
                  <a:gd name="connsiteX6-91" fmla="*/ 0 w 4815770"/>
                  <a:gd name="connsiteY6-92" fmla="*/ 1639960 h 1963816"/>
                  <a:gd name="connsiteX7-93" fmla="*/ 0 w 4815770"/>
                  <a:gd name="connsiteY7-94" fmla="*/ 344572 h 1963816"/>
                  <a:gd name="connsiteX8-95" fmla="*/ 323856 w 4815770"/>
                  <a:gd name="connsiteY8-96" fmla="*/ 20716 h 1963816"/>
                  <a:gd name="connsiteX9-97" fmla="*/ 1435545 w 4815770"/>
                  <a:gd name="connsiteY9-98" fmla="*/ 0 h 1963816"/>
                  <a:gd name="connsiteX0-99" fmla="*/ 3496755 w 4815770"/>
                  <a:gd name="connsiteY0-100" fmla="*/ 22860 h 1963816"/>
                  <a:gd name="connsiteX1-101" fmla="*/ 4491914 w 4815770"/>
                  <a:gd name="connsiteY1-102" fmla="*/ 20716 h 1963816"/>
                  <a:gd name="connsiteX2-103" fmla="*/ 4815770 w 4815770"/>
                  <a:gd name="connsiteY2-104" fmla="*/ 344572 h 1963816"/>
                  <a:gd name="connsiteX3-105" fmla="*/ 4815770 w 4815770"/>
                  <a:gd name="connsiteY3-106" fmla="*/ 1639960 h 1963816"/>
                  <a:gd name="connsiteX4-107" fmla="*/ 4491914 w 4815770"/>
                  <a:gd name="connsiteY4-108" fmla="*/ 1963816 h 1963816"/>
                  <a:gd name="connsiteX5-109" fmla="*/ 323856 w 4815770"/>
                  <a:gd name="connsiteY5-110" fmla="*/ 1963816 h 1963816"/>
                  <a:gd name="connsiteX6-111" fmla="*/ 0 w 4815770"/>
                  <a:gd name="connsiteY6-112" fmla="*/ 1639960 h 1963816"/>
                  <a:gd name="connsiteX7-113" fmla="*/ 0 w 4815770"/>
                  <a:gd name="connsiteY7-114" fmla="*/ 344572 h 1963816"/>
                  <a:gd name="connsiteX8-115" fmla="*/ 323856 w 4815770"/>
                  <a:gd name="connsiteY8-116" fmla="*/ 20716 h 1963816"/>
                  <a:gd name="connsiteX9-117" fmla="*/ 1435545 w 4815770"/>
                  <a:gd name="connsiteY9-118" fmla="*/ 0 h 1963816"/>
                  <a:gd name="connsiteX0-119" fmla="*/ 3496755 w 4815770"/>
                  <a:gd name="connsiteY0-120" fmla="*/ 3810 h 1944766"/>
                  <a:gd name="connsiteX1-121" fmla="*/ 4491914 w 4815770"/>
                  <a:gd name="connsiteY1-122" fmla="*/ 1666 h 1944766"/>
                  <a:gd name="connsiteX2-123" fmla="*/ 4815770 w 4815770"/>
                  <a:gd name="connsiteY2-124" fmla="*/ 325522 h 1944766"/>
                  <a:gd name="connsiteX3-125" fmla="*/ 4815770 w 4815770"/>
                  <a:gd name="connsiteY3-126" fmla="*/ 1620910 h 1944766"/>
                  <a:gd name="connsiteX4-127" fmla="*/ 4491914 w 4815770"/>
                  <a:gd name="connsiteY4-128" fmla="*/ 1944766 h 1944766"/>
                  <a:gd name="connsiteX5-129" fmla="*/ 323856 w 4815770"/>
                  <a:gd name="connsiteY5-130" fmla="*/ 1944766 h 1944766"/>
                  <a:gd name="connsiteX6-131" fmla="*/ 0 w 4815770"/>
                  <a:gd name="connsiteY6-132" fmla="*/ 1620910 h 1944766"/>
                  <a:gd name="connsiteX7-133" fmla="*/ 0 w 4815770"/>
                  <a:gd name="connsiteY7-134" fmla="*/ 325522 h 1944766"/>
                  <a:gd name="connsiteX8-135" fmla="*/ 323856 w 4815770"/>
                  <a:gd name="connsiteY8-136" fmla="*/ 1666 h 1944766"/>
                  <a:gd name="connsiteX9-137" fmla="*/ 1245045 w 4815770"/>
                  <a:gd name="connsiteY9-138" fmla="*/ 0 h 1944766"/>
                  <a:gd name="connsiteX0-139" fmla="*/ 3496755 w 4815770"/>
                  <a:gd name="connsiteY0-140" fmla="*/ 3810 h 1944766"/>
                  <a:gd name="connsiteX1-141" fmla="*/ 4491914 w 4815770"/>
                  <a:gd name="connsiteY1-142" fmla="*/ 1666 h 1944766"/>
                  <a:gd name="connsiteX2-143" fmla="*/ 4815770 w 4815770"/>
                  <a:gd name="connsiteY2-144" fmla="*/ 325522 h 1944766"/>
                  <a:gd name="connsiteX3-145" fmla="*/ 4815770 w 4815770"/>
                  <a:gd name="connsiteY3-146" fmla="*/ 1620910 h 1944766"/>
                  <a:gd name="connsiteX4-147" fmla="*/ 4491914 w 4815770"/>
                  <a:gd name="connsiteY4-148" fmla="*/ 1944766 h 1944766"/>
                  <a:gd name="connsiteX5-149" fmla="*/ 323856 w 4815770"/>
                  <a:gd name="connsiteY5-150" fmla="*/ 1944766 h 1944766"/>
                  <a:gd name="connsiteX6-151" fmla="*/ 0 w 4815770"/>
                  <a:gd name="connsiteY6-152" fmla="*/ 1620910 h 1944766"/>
                  <a:gd name="connsiteX7-153" fmla="*/ 0 w 4815770"/>
                  <a:gd name="connsiteY7-154" fmla="*/ 325522 h 1944766"/>
                  <a:gd name="connsiteX8-155" fmla="*/ 323856 w 4815770"/>
                  <a:gd name="connsiteY8-156" fmla="*/ 1666 h 1944766"/>
                  <a:gd name="connsiteX9-157" fmla="*/ 1245045 w 4815770"/>
                  <a:gd name="connsiteY9-158" fmla="*/ 0 h 1944766"/>
                  <a:gd name="connsiteX0-159" fmla="*/ 3496755 w 4815770"/>
                  <a:gd name="connsiteY0-160" fmla="*/ 3810 h 1944766"/>
                  <a:gd name="connsiteX1-161" fmla="*/ 4491914 w 4815770"/>
                  <a:gd name="connsiteY1-162" fmla="*/ 1666 h 1944766"/>
                  <a:gd name="connsiteX2-163" fmla="*/ 4815770 w 4815770"/>
                  <a:gd name="connsiteY2-164" fmla="*/ 325522 h 1944766"/>
                  <a:gd name="connsiteX3-165" fmla="*/ 4815770 w 4815770"/>
                  <a:gd name="connsiteY3-166" fmla="*/ 1620910 h 1944766"/>
                  <a:gd name="connsiteX4-167" fmla="*/ 4491914 w 4815770"/>
                  <a:gd name="connsiteY4-168" fmla="*/ 1944766 h 1944766"/>
                  <a:gd name="connsiteX5-169" fmla="*/ 323856 w 4815770"/>
                  <a:gd name="connsiteY5-170" fmla="*/ 1944766 h 1944766"/>
                  <a:gd name="connsiteX6-171" fmla="*/ 0 w 4815770"/>
                  <a:gd name="connsiteY6-172" fmla="*/ 1620910 h 1944766"/>
                  <a:gd name="connsiteX7-173" fmla="*/ 0 w 4815770"/>
                  <a:gd name="connsiteY7-174" fmla="*/ 325522 h 1944766"/>
                  <a:gd name="connsiteX8-175" fmla="*/ 323856 w 4815770"/>
                  <a:gd name="connsiteY8-176" fmla="*/ 1666 h 1944766"/>
                  <a:gd name="connsiteX9-177" fmla="*/ 1245045 w 4815770"/>
                  <a:gd name="connsiteY9-178" fmla="*/ 0 h 19447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4815770" h="1944766">
                    <a:moveTo>
                      <a:pt x="3496755" y="3810"/>
                    </a:moveTo>
                    <a:lnTo>
                      <a:pt x="4491914" y="1666"/>
                    </a:lnTo>
                    <a:cubicBezTo>
                      <a:pt x="4670775" y="1666"/>
                      <a:pt x="4815770" y="146661"/>
                      <a:pt x="4815770" y="325522"/>
                    </a:cubicBezTo>
                    <a:lnTo>
                      <a:pt x="4815770" y="1620910"/>
                    </a:lnTo>
                    <a:cubicBezTo>
                      <a:pt x="4815770" y="1799771"/>
                      <a:pt x="4670775" y="1944766"/>
                      <a:pt x="4491914" y="1944766"/>
                    </a:cubicBezTo>
                    <a:lnTo>
                      <a:pt x="323856" y="1944766"/>
                    </a:lnTo>
                    <a:cubicBezTo>
                      <a:pt x="144995" y="1944766"/>
                      <a:pt x="0" y="1799771"/>
                      <a:pt x="0" y="1620910"/>
                    </a:cubicBezTo>
                    <a:lnTo>
                      <a:pt x="0" y="325522"/>
                    </a:lnTo>
                    <a:cubicBezTo>
                      <a:pt x="0" y="146661"/>
                      <a:pt x="144995" y="1666"/>
                      <a:pt x="323856" y="1666"/>
                    </a:cubicBezTo>
                    <a:lnTo>
                      <a:pt x="1245045" y="0"/>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2121055" y="929070"/>
                <a:ext cx="5370196" cy="920453"/>
                <a:chOff x="2121055" y="941073"/>
                <a:chExt cx="5370196" cy="920453"/>
              </a:xfrm>
              <a:noFill/>
            </p:grpSpPr>
            <p:sp useBgFill="1">
              <p:nvSpPr>
                <p:cNvPr id="70" name="矩形 69"/>
                <p:cNvSpPr/>
                <p:nvPr/>
              </p:nvSpPr>
              <p:spPr>
                <a:xfrm>
                  <a:off x="2121055" y="1121751"/>
                  <a:ext cx="2457450" cy="7397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p:nvSpPr>
                <p:cNvPr id="71" name="文本框 70"/>
                <p:cNvSpPr txBox="1"/>
                <p:nvPr/>
              </p:nvSpPr>
              <p:spPr>
                <a:xfrm>
                  <a:off x="4118256" y="941073"/>
                  <a:ext cx="3372995" cy="528415"/>
                </a:xfrm>
                <a:prstGeom prst="rect">
                  <a:avLst/>
                </a:prstGeom>
                <a:grpFill/>
                <a:ln>
                  <a:noFill/>
                </a:ln>
              </p:spPr>
              <p:txBody>
                <a:bodyPr wrap="square" rtlCol="0">
                  <a:spAutoFit/>
                </a:bodyPr>
                <a:lstStyle/>
                <a:p>
                  <a:pPr algn="dist">
                    <a:lnSpc>
                      <a:spcPct val="130000"/>
                    </a:lnSpc>
                  </a:pPr>
                  <a:r>
                    <a:rPr lang="zh-CN" altLang="en-US" sz="2800" b="1" spc="100" dirty="0" smtClean="0">
                      <a:solidFill>
                        <a:schemeClr val="accent1"/>
                      </a:solidFill>
                      <a:latin typeface="+mj-ea"/>
                      <a:ea typeface="+mj-ea"/>
                    </a:rPr>
                    <a:t>自我注意力机制 </a:t>
                  </a:r>
                  <a:endParaRPr lang="zh-CN" altLang="en-US" sz="2800" b="1" spc="100" dirty="0" smtClean="0">
                    <a:solidFill>
                      <a:schemeClr val="accent1"/>
                    </a:solidFill>
                    <a:latin typeface="+mj-ea"/>
                    <a:ea typeface="+mj-ea"/>
                  </a:endParaRPr>
                </a:p>
              </p:txBody>
            </p:sp>
          </p:grpSp>
          <p:sp>
            <p:nvSpPr>
              <p:cNvPr id="69" name="文本框 68"/>
              <p:cNvSpPr txBox="1"/>
              <p:nvPr/>
            </p:nvSpPr>
            <p:spPr>
              <a:xfrm>
                <a:off x="1285997" y="1572220"/>
                <a:ext cx="9161664" cy="399018"/>
              </a:xfrm>
              <a:prstGeom prst="rect">
                <a:avLst/>
              </a:prstGeom>
              <a:noFill/>
            </p:spPr>
            <p:txBody>
              <a:bodyPr wrap="square" rtlCol="0">
                <a:spAutoFit/>
              </a:bodyPr>
              <a:lstStyle/>
              <a:p>
                <a:pPr algn="just">
                  <a:lnSpc>
                    <a:spcPct val="130000"/>
                  </a:lnSpc>
                </a:pPr>
                <a:r>
                  <a:rPr lang="en-US" altLang="zh-CN" sz="2000" spc="100" dirty="0">
                    <a:sym typeface="+mn-ea"/>
                  </a:rPr>
                  <a:t>     </a:t>
                </a:r>
                <a:endParaRPr lang="zh-CN" altLang="en-US" sz="2000" spc="100" dirty="0">
                  <a:sym typeface="+mn-ea"/>
                </a:endParaRPr>
              </a:p>
            </p:txBody>
          </p:sp>
        </p:grpSp>
        <p:sp useBgFill="1">
          <p:nvSpPr>
            <p:cNvPr id="76" name="矩形 75"/>
            <p:cNvSpPr/>
            <p:nvPr/>
          </p:nvSpPr>
          <p:spPr>
            <a:xfrm>
              <a:off x="7491216" y="1109748"/>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useBgFill="1">
          <p:nvSpPr>
            <p:cNvPr id="88" name="矩形 87"/>
            <p:cNvSpPr/>
            <p:nvPr/>
          </p:nvSpPr>
          <p:spPr>
            <a:xfrm>
              <a:off x="7491216" y="3603274"/>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grpSp>
      <p:pic>
        <p:nvPicPr>
          <p:cNvPr id="6" name="图片 5"/>
          <p:cNvPicPr>
            <a:picLocks noChangeAspect="1"/>
          </p:cNvPicPr>
          <p:nvPr/>
        </p:nvPicPr>
        <p:blipFill>
          <a:blip r:embed="rId1"/>
          <a:stretch>
            <a:fillRect/>
          </a:stretch>
        </p:blipFill>
        <p:spPr>
          <a:xfrm>
            <a:off x="2289175" y="2293620"/>
            <a:ext cx="7613650" cy="3165475"/>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smtClean="0"/>
              <a:t>网络结构</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grpSp>
        <p:nvGrpSpPr>
          <p:cNvPr id="2" name="组合 1"/>
          <p:cNvGrpSpPr/>
          <p:nvPr/>
        </p:nvGrpSpPr>
        <p:grpSpPr>
          <a:xfrm>
            <a:off x="1079500" y="1009650"/>
            <a:ext cx="9886950" cy="5141595"/>
            <a:chOff x="888321" y="929070"/>
            <a:chExt cx="9812692" cy="4174222"/>
          </a:xfrm>
        </p:grpSpPr>
        <p:grpSp>
          <p:nvGrpSpPr>
            <p:cNvPr id="66" name="组合 65"/>
            <p:cNvGrpSpPr/>
            <p:nvPr/>
          </p:nvGrpSpPr>
          <p:grpSpPr>
            <a:xfrm>
              <a:off x="888321" y="929070"/>
              <a:ext cx="9812692" cy="4174222"/>
              <a:chOff x="888321" y="929070"/>
              <a:chExt cx="9812692" cy="4174222"/>
            </a:xfrm>
          </p:grpSpPr>
          <p:sp>
            <p:nvSpPr>
              <p:cNvPr id="67" name="圆角矩形 23"/>
              <p:cNvSpPr/>
              <p:nvPr/>
            </p:nvSpPr>
            <p:spPr>
              <a:xfrm>
                <a:off x="888321" y="1154399"/>
                <a:ext cx="9812692" cy="3948893"/>
              </a:xfrm>
              <a:custGeom>
                <a:avLst/>
                <a:gdLst>
                  <a:gd name="connsiteX0" fmla="*/ 0 w 4815770"/>
                  <a:gd name="connsiteY0" fmla="*/ 323856 h 1943100"/>
                  <a:gd name="connsiteX1" fmla="*/ 323856 w 4815770"/>
                  <a:gd name="connsiteY1" fmla="*/ 0 h 1943100"/>
                  <a:gd name="connsiteX2" fmla="*/ 4491914 w 4815770"/>
                  <a:gd name="connsiteY2" fmla="*/ 0 h 1943100"/>
                  <a:gd name="connsiteX3" fmla="*/ 4815770 w 4815770"/>
                  <a:gd name="connsiteY3" fmla="*/ 323856 h 1943100"/>
                  <a:gd name="connsiteX4" fmla="*/ 4815770 w 4815770"/>
                  <a:gd name="connsiteY4" fmla="*/ 1619244 h 1943100"/>
                  <a:gd name="connsiteX5" fmla="*/ 4491914 w 4815770"/>
                  <a:gd name="connsiteY5" fmla="*/ 1943100 h 1943100"/>
                  <a:gd name="connsiteX6" fmla="*/ 323856 w 4815770"/>
                  <a:gd name="connsiteY6" fmla="*/ 1943100 h 1943100"/>
                  <a:gd name="connsiteX7" fmla="*/ 0 w 4815770"/>
                  <a:gd name="connsiteY7" fmla="*/ 1619244 h 1943100"/>
                  <a:gd name="connsiteX8" fmla="*/ 0 w 4815770"/>
                  <a:gd name="connsiteY8" fmla="*/ 323856 h 1943100"/>
                  <a:gd name="connsiteX0-1" fmla="*/ 0 w 4815770"/>
                  <a:gd name="connsiteY0-2" fmla="*/ 323856 h 1943100"/>
                  <a:gd name="connsiteX1-3" fmla="*/ 323856 w 4815770"/>
                  <a:gd name="connsiteY1-4" fmla="*/ 0 h 1943100"/>
                  <a:gd name="connsiteX2-5" fmla="*/ 2353755 w 4815770"/>
                  <a:gd name="connsiteY2-6" fmla="*/ 2144 h 1943100"/>
                  <a:gd name="connsiteX3-7" fmla="*/ 4491914 w 4815770"/>
                  <a:gd name="connsiteY3-8" fmla="*/ 0 h 1943100"/>
                  <a:gd name="connsiteX4-9" fmla="*/ 4815770 w 4815770"/>
                  <a:gd name="connsiteY4-10" fmla="*/ 323856 h 1943100"/>
                  <a:gd name="connsiteX5-11" fmla="*/ 4815770 w 4815770"/>
                  <a:gd name="connsiteY5-12" fmla="*/ 1619244 h 1943100"/>
                  <a:gd name="connsiteX6-13" fmla="*/ 4491914 w 4815770"/>
                  <a:gd name="connsiteY6-14" fmla="*/ 1943100 h 1943100"/>
                  <a:gd name="connsiteX7-15" fmla="*/ 323856 w 4815770"/>
                  <a:gd name="connsiteY7-16" fmla="*/ 1943100 h 1943100"/>
                  <a:gd name="connsiteX8-17" fmla="*/ 0 w 4815770"/>
                  <a:gd name="connsiteY8-18" fmla="*/ 1619244 h 1943100"/>
                  <a:gd name="connsiteX9" fmla="*/ 0 w 4815770"/>
                  <a:gd name="connsiteY9" fmla="*/ 323856 h 1943100"/>
                  <a:gd name="connsiteX0-19" fmla="*/ 2353755 w 4815770"/>
                  <a:gd name="connsiteY0-20" fmla="*/ 2144 h 1943100"/>
                  <a:gd name="connsiteX1-21" fmla="*/ 4491914 w 4815770"/>
                  <a:gd name="connsiteY1-22" fmla="*/ 0 h 1943100"/>
                  <a:gd name="connsiteX2-23" fmla="*/ 4815770 w 4815770"/>
                  <a:gd name="connsiteY2-24" fmla="*/ 323856 h 1943100"/>
                  <a:gd name="connsiteX3-25" fmla="*/ 4815770 w 4815770"/>
                  <a:gd name="connsiteY3-26" fmla="*/ 1619244 h 1943100"/>
                  <a:gd name="connsiteX4-27" fmla="*/ 4491914 w 4815770"/>
                  <a:gd name="connsiteY4-28" fmla="*/ 1943100 h 1943100"/>
                  <a:gd name="connsiteX5-29" fmla="*/ 323856 w 4815770"/>
                  <a:gd name="connsiteY5-30" fmla="*/ 1943100 h 1943100"/>
                  <a:gd name="connsiteX6-31" fmla="*/ 0 w 4815770"/>
                  <a:gd name="connsiteY6-32" fmla="*/ 1619244 h 1943100"/>
                  <a:gd name="connsiteX7-33" fmla="*/ 0 w 4815770"/>
                  <a:gd name="connsiteY7-34" fmla="*/ 323856 h 1943100"/>
                  <a:gd name="connsiteX8-35" fmla="*/ 323856 w 4815770"/>
                  <a:gd name="connsiteY8-36" fmla="*/ 0 h 1943100"/>
                  <a:gd name="connsiteX9-37" fmla="*/ 2445195 w 4815770"/>
                  <a:gd name="connsiteY9-38" fmla="*/ 93584 h 1943100"/>
                  <a:gd name="connsiteX0-39" fmla="*/ 2353755 w 4815770"/>
                  <a:gd name="connsiteY0-40" fmla="*/ 2144 h 1943100"/>
                  <a:gd name="connsiteX1-41" fmla="*/ 4491914 w 4815770"/>
                  <a:gd name="connsiteY1-42" fmla="*/ 0 h 1943100"/>
                  <a:gd name="connsiteX2-43" fmla="*/ 4815770 w 4815770"/>
                  <a:gd name="connsiteY2-44" fmla="*/ 323856 h 1943100"/>
                  <a:gd name="connsiteX3-45" fmla="*/ 4815770 w 4815770"/>
                  <a:gd name="connsiteY3-46" fmla="*/ 1619244 h 1943100"/>
                  <a:gd name="connsiteX4-47" fmla="*/ 4491914 w 4815770"/>
                  <a:gd name="connsiteY4-48" fmla="*/ 1943100 h 1943100"/>
                  <a:gd name="connsiteX5-49" fmla="*/ 323856 w 4815770"/>
                  <a:gd name="connsiteY5-50" fmla="*/ 1943100 h 1943100"/>
                  <a:gd name="connsiteX6-51" fmla="*/ 0 w 4815770"/>
                  <a:gd name="connsiteY6-52" fmla="*/ 1619244 h 1943100"/>
                  <a:gd name="connsiteX7-53" fmla="*/ 0 w 4815770"/>
                  <a:gd name="connsiteY7-54" fmla="*/ 323856 h 1943100"/>
                  <a:gd name="connsiteX8-55" fmla="*/ 323856 w 4815770"/>
                  <a:gd name="connsiteY8-56" fmla="*/ 0 h 1943100"/>
                  <a:gd name="connsiteX9-57" fmla="*/ 1435545 w 4815770"/>
                  <a:gd name="connsiteY9-58" fmla="*/ 17384 h 1943100"/>
                  <a:gd name="connsiteX0-59" fmla="*/ 3230055 w 4815770"/>
                  <a:gd name="connsiteY0-60" fmla="*/ 0 h 1960006"/>
                  <a:gd name="connsiteX1-61" fmla="*/ 4491914 w 4815770"/>
                  <a:gd name="connsiteY1-62" fmla="*/ 16906 h 1960006"/>
                  <a:gd name="connsiteX2-63" fmla="*/ 4815770 w 4815770"/>
                  <a:gd name="connsiteY2-64" fmla="*/ 340762 h 1960006"/>
                  <a:gd name="connsiteX3-65" fmla="*/ 4815770 w 4815770"/>
                  <a:gd name="connsiteY3-66" fmla="*/ 1636150 h 1960006"/>
                  <a:gd name="connsiteX4-67" fmla="*/ 4491914 w 4815770"/>
                  <a:gd name="connsiteY4-68" fmla="*/ 1960006 h 1960006"/>
                  <a:gd name="connsiteX5-69" fmla="*/ 323856 w 4815770"/>
                  <a:gd name="connsiteY5-70" fmla="*/ 1960006 h 1960006"/>
                  <a:gd name="connsiteX6-71" fmla="*/ 0 w 4815770"/>
                  <a:gd name="connsiteY6-72" fmla="*/ 1636150 h 1960006"/>
                  <a:gd name="connsiteX7-73" fmla="*/ 0 w 4815770"/>
                  <a:gd name="connsiteY7-74" fmla="*/ 340762 h 1960006"/>
                  <a:gd name="connsiteX8-75" fmla="*/ 323856 w 4815770"/>
                  <a:gd name="connsiteY8-76" fmla="*/ 16906 h 1960006"/>
                  <a:gd name="connsiteX9-77" fmla="*/ 1435545 w 4815770"/>
                  <a:gd name="connsiteY9-78" fmla="*/ 34290 h 1960006"/>
                  <a:gd name="connsiteX0-79" fmla="*/ 3230055 w 4815770"/>
                  <a:gd name="connsiteY0-80" fmla="*/ 3810 h 1963816"/>
                  <a:gd name="connsiteX1-81" fmla="*/ 4491914 w 4815770"/>
                  <a:gd name="connsiteY1-82" fmla="*/ 20716 h 1963816"/>
                  <a:gd name="connsiteX2-83" fmla="*/ 4815770 w 4815770"/>
                  <a:gd name="connsiteY2-84" fmla="*/ 344572 h 1963816"/>
                  <a:gd name="connsiteX3-85" fmla="*/ 4815770 w 4815770"/>
                  <a:gd name="connsiteY3-86" fmla="*/ 1639960 h 1963816"/>
                  <a:gd name="connsiteX4-87" fmla="*/ 4491914 w 4815770"/>
                  <a:gd name="connsiteY4-88" fmla="*/ 1963816 h 1963816"/>
                  <a:gd name="connsiteX5-89" fmla="*/ 323856 w 4815770"/>
                  <a:gd name="connsiteY5-90" fmla="*/ 1963816 h 1963816"/>
                  <a:gd name="connsiteX6-91" fmla="*/ 0 w 4815770"/>
                  <a:gd name="connsiteY6-92" fmla="*/ 1639960 h 1963816"/>
                  <a:gd name="connsiteX7-93" fmla="*/ 0 w 4815770"/>
                  <a:gd name="connsiteY7-94" fmla="*/ 344572 h 1963816"/>
                  <a:gd name="connsiteX8-95" fmla="*/ 323856 w 4815770"/>
                  <a:gd name="connsiteY8-96" fmla="*/ 20716 h 1963816"/>
                  <a:gd name="connsiteX9-97" fmla="*/ 1435545 w 4815770"/>
                  <a:gd name="connsiteY9-98" fmla="*/ 0 h 1963816"/>
                  <a:gd name="connsiteX0-99" fmla="*/ 3496755 w 4815770"/>
                  <a:gd name="connsiteY0-100" fmla="*/ 22860 h 1963816"/>
                  <a:gd name="connsiteX1-101" fmla="*/ 4491914 w 4815770"/>
                  <a:gd name="connsiteY1-102" fmla="*/ 20716 h 1963816"/>
                  <a:gd name="connsiteX2-103" fmla="*/ 4815770 w 4815770"/>
                  <a:gd name="connsiteY2-104" fmla="*/ 344572 h 1963816"/>
                  <a:gd name="connsiteX3-105" fmla="*/ 4815770 w 4815770"/>
                  <a:gd name="connsiteY3-106" fmla="*/ 1639960 h 1963816"/>
                  <a:gd name="connsiteX4-107" fmla="*/ 4491914 w 4815770"/>
                  <a:gd name="connsiteY4-108" fmla="*/ 1963816 h 1963816"/>
                  <a:gd name="connsiteX5-109" fmla="*/ 323856 w 4815770"/>
                  <a:gd name="connsiteY5-110" fmla="*/ 1963816 h 1963816"/>
                  <a:gd name="connsiteX6-111" fmla="*/ 0 w 4815770"/>
                  <a:gd name="connsiteY6-112" fmla="*/ 1639960 h 1963816"/>
                  <a:gd name="connsiteX7-113" fmla="*/ 0 w 4815770"/>
                  <a:gd name="connsiteY7-114" fmla="*/ 344572 h 1963816"/>
                  <a:gd name="connsiteX8-115" fmla="*/ 323856 w 4815770"/>
                  <a:gd name="connsiteY8-116" fmla="*/ 20716 h 1963816"/>
                  <a:gd name="connsiteX9-117" fmla="*/ 1435545 w 4815770"/>
                  <a:gd name="connsiteY9-118" fmla="*/ 0 h 1963816"/>
                  <a:gd name="connsiteX0-119" fmla="*/ 3496755 w 4815770"/>
                  <a:gd name="connsiteY0-120" fmla="*/ 3810 h 1944766"/>
                  <a:gd name="connsiteX1-121" fmla="*/ 4491914 w 4815770"/>
                  <a:gd name="connsiteY1-122" fmla="*/ 1666 h 1944766"/>
                  <a:gd name="connsiteX2-123" fmla="*/ 4815770 w 4815770"/>
                  <a:gd name="connsiteY2-124" fmla="*/ 325522 h 1944766"/>
                  <a:gd name="connsiteX3-125" fmla="*/ 4815770 w 4815770"/>
                  <a:gd name="connsiteY3-126" fmla="*/ 1620910 h 1944766"/>
                  <a:gd name="connsiteX4-127" fmla="*/ 4491914 w 4815770"/>
                  <a:gd name="connsiteY4-128" fmla="*/ 1944766 h 1944766"/>
                  <a:gd name="connsiteX5-129" fmla="*/ 323856 w 4815770"/>
                  <a:gd name="connsiteY5-130" fmla="*/ 1944766 h 1944766"/>
                  <a:gd name="connsiteX6-131" fmla="*/ 0 w 4815770"/>
                  <a:gd name="connsiteY6-132" fmla="*/ 1620910 h 1944766"/>
                  <a:gd name="connsiteX7-133" fmla="*/ 0 w 4815770"/>
                  <a:gd name="connsiteY7-134" fmla="*/ 325522 h 1944766"/>
                  <a:gd name="connsiteX8-135" fmla="*/ 323856 w 4815770"/>
                  <a:gd name="connsiteY8-136" fmla="*/ 1666 h 1944766"/>
                  <a:gd name="connsiteX9-137" fmla="*/ 1245045 w 4815770"/>
                  <a:gd name="connsiteY9-138" fmla="*/ 0 h 1944766"/>
                  <a:gd name="connsiteX0-139" fmla="*/ 3496755 w 4815770"/>
                  <a:gd name="connsiteY0-140" fmla="*/ 3810 h 1944766"/>
                  <a:gd name="connsiteX1-141" fmla="*/ 4491914 w 4815770"/>
                  <a:gd name="connsiteY1-142" fmla="*/ 1666 h 1944766"/>
                  <a:gd name="connsiteX2-143" fmla="*/ 4815770 w 4815770"/>
                  <a:gd name="connsiteY2-144" fmla="*/ 325522 h 1944766"/>
                  <a:gd name="connsiteX3-145" fmla="*/ 4815770 w 4815770"/>
                  <a:gd name="connsiteY3-146" fmla="*/ 1620910 h 1944766"/>
                  <a:gd name="connsiteX4-147" fmla="*/ 4491914 w 4815770"/>
                  <a:gd name="connsiteY4-148" fmla="*/ 1944766 h 1944766"/>
                  <a:gd name="connsiteX5-149" fmla="*/ 323856 w 4815770"/>
                  <a:gd name="connsiteY5-150" fmla="*/ 1944766 h 1944766"/>
                  <a:gd name="connsiteX6-151" fmla="*/ 0 w 4815770"/>
                  <a:gd name="connsiteY6-152" fmla="*/ 1620910 h 1944766"/>
                  <a:gd name="connsiteX7-153" fmla="*/ 0 w 4815770"/>
                  <a:gd name="connsiteY7-154" fmla="*/ 325522 h 1944766"/>
                  <a:gd name="connsiteX8-155" fmla="*/ 323856 w 4815770"/>
                  <a:gd name="connsiteY8-156" fmla="*/ 1666 h 1944766"/>
                  <a:gd name="connsiteX9-157" fmla="*/ 1245045 w 4815770"/>
                  <a:gd name="connsiteY9-158" fmla="*/ 0 h 1944766"/>
                  <a:gd name="connsiteX0-159" fmla="*/ 3496755 w 4815770"/>
                  <a:gd name="connsiteY0-160" fmla="*/ 3810 h 1944766"/>
                  <a:gd name="connsiteX1-161" fmla="*/ 4491914 w 4815770"/>
                  <a:gd name="connsiteY1-162" fmla="*/ 1666 h 1944766"/>
                  <a:gd name="connsiteX2-163" fmla="*/ 4815770 w 4815770"/>
                  <a:gd name="connsiteY2-164" fmla="*/ 325522 h 1944766"/>
                  <a:gd name="connsiteX3-165" fmla="*/ 4815770 w 4815770"/>
                  <a:gd name="connsiteY3-166" fmla="*/ 1620910 h 1944766"/>
                  <a:gd name="connsiteX4-167" fmla="*/ 4491914 w 4815770"/>
                  <a:gd name="connsiteY4-168" fmla="*/ 1944766 h 1944766"/>
                  <a:gd name="connsiteX5-169" fmla="*/ 323856 w 4815770"/>
                  <a:gd name="connsiteY5-170" fmla="*/ 1944766 h 1944766"/>
                  <a:gd name="connsiteX6-171" fmla="*/ 0 w 4815770"/>
                  <a:gd name="connsiteY6-172" fmla="*/ 1620910 h 1944766"/>
                  <a:gd name="connsiteX7-173" fmla="*/ 0 w 4815770"/>
                  <a:gd name="connsiteY7-174" fmla="*/ 325522 h 1944766"/>
                  <a:gd name="connsiteX8-175" fmla="*/ 323856 w 4815770"/>
                  <a:gd name="connsiteY8-176" fmla="*/ 1666 h 1944766"/>
                  <a:gd name="connsiteX9-177" fmla="*/ 1245045 w 4815770"/>
                  <a:gd name="connsiteY9-178" fmla="*/ 0 h 19447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4815770" h="1944766">
                    <a:moveTo>
                      <a:pt x="3496755" y="3810"/>
                    </a:moveTo>
                    <a:lnTo>
                      <a:pt x="4491914" y="1666"/>
                    </a:lnTo>
                    <a:cubicBezTo>
                      <a:pt x="4670775" y="1666"/>
                      <a:pt x="4815770" y="146661"/>
                      <a:pt x="4815770" y="325522"/>
                    </a:cubicBezTo>
                    <a:lnTo>
                      <a:pt x="4815770" y="1620910"/>
                    </a:lnTo>
                    <a:cubicBezTo>
                      <a:pt x="4815770" y="1799771"/>
                      <a:pt x="4670775" y="1944766"/>
                      <a:pt x="4491914" y="1944766"/>
                    </a:cubicBezTo>
                    <a:lnTo>
                      <a:pt x="323856" y="1944766"/>
                    </a:lnTo>
                    <a:cubicBezTo>
                      <a:pt x="144995" y="1944766"/>
                      <a:pt x="0" y="1799771"/>
                      <a:pt x="0" y="1620910"/>
                    </a:cubicBezTo>
                    <a:lnTo>
                      <a:pt x="0" y="325522"/>
                    </a:lnTo>
                    <a:cubicBezTo>
                      <a:pt x="0" y="146661"/>
                      <a:pt x="144995" y="1666"/>
                      <a:pt x="323856" y="1666"/>
                    </a:cubicBezTo>
                    <a:lnTo>
                      <a:pt x="1245045" y="0"/>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2121055" y="929070"/>
                <a:ext cx="5370196" cy="920453"/>
                <a:chOff x="2121055" y="941073"/>
                <a:chExt cx="5370196" cy="920453"/>
              </a:xfrm>
              <a:noFill/>
            </p:grpSpPr>
            <p:sp useBgFill="1">
              <p:nvSpPr>
                <p:cNvPr id="70" name="矩形 69"/>
                <p:cNvSpPr/>
                <p:nvPr/>
              </p:nvSpPr>
              <p:spPr>
                <a:xfrm>
                  <a:off x="2121055" y="1121751"/>
                  <a:ext cx="2457450" cy="7397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p:nvSpPr>
                <p:cNvPr id="71" name="文本框 70"/>
                <p:cNvSpPr txBox="1"/>
                <p:nvPr/>
              </p:nvSpPr>
              <p:spPr>
                <a:xfrm>
                  <a:off x="4118256" y="941073"/>
                  <a:ext cx="3372995" cy="528415"/>
                </a:xfrm>
                <a:prstGeom prst="rect">
                  <a:avLst/>
                </a:prstGeom>
                <a:grpFill/>
                <a:ln>
                  <a:noFill/>
                </a:ln>
              </p:spPr>
              <p:txBody>
                <a:bodyPr wrap="square" rtlCol="0">
                  <a:spAutoFit/>
                </a:bodyPr>
                <a:lstStyle/>
                <a:p>
                  <a:pPr algn="dist">
                    <a:lnSpc>
                      <a:spcPct val="130000"/>
                    </a:lnSpc>
                  </a:pPr>
                  <a:r>
                    <a:rPr lang="zh-CN" altLang="en-US" sz="2800" b="1" spc="100" dirty="0" smtClean="0">
                      <a:solidFill>
                        <a:schemeClr val="accent1"/>
                      </a:solidFill>
                      <a:latin typeface="+mj-ea"/>
                      <a:ea typeface="+mj-ea"/>
                    </a:rPr>
                    <a:t>自我注意力机制 </a:t>
                  </a:r>
                  <a:endParaRPr lang="zh-CN" altLang="en-US" sz="2800" b="1" spc="100" dirty="0" smtClean="0">
                    <a:solidFill>
                      <a:schemeClr val="accent1"/>
                    </a:solidFill>
                    <a:latin typeface="+mj-ea"/>
                    <a:ea typeface="+mj-ea"/>
                  </a:endParaRPr>
                </a:p>
              </p:txBody>
            </p:sp>
          </p:grpSp>
          <p:sp>
            <p:nvSpPr>
              <p:cNvPr id="69" name="文本框 68"/>
              <p:cNvSpPr txBox="1"/>
              <p:nvPr/>
            </p:nvSpPr>
            <p:spPr>
              <a:xfrm>
                <a:off x="1285997" y="1572220"/>
                <a:ext cx="9161664" cy="399018"/>
              </a:xfrm>
              <a:prstGeom prst="rect">
                <a:avLst/>
              </a:prstGeom>
              <a:noFill/>
            </p:spPr>
            <p:txBody>
              <a:bodyPr wrap="square" rtlCol="0">
                <a:spAutoFit/>
              </a:bodyPr>
              <a:lstStyle/>
              <a:p>
                <a:pPr algn="just">
                  <a:lnSpc>
                    <a:spcPct val="130000"/>
                  </a:lnSpc>
                </a:pPr>
                <a:r>
                  <a:rPr lang="en-US" altLang="zh-CN" sz="2000" spc="100" dirty="0">
                    <a:sym typeface="+mn-ea"/>
                  </a:rPr>
                  <a:t>     </a:t>
                </a:r>
                <a:endParaRPr lang="zh-CN" altLang="en-US" sz="2000" spc="100" dirty="0">
                  <a:sym typeface="+mn-ea"/>
                </a:endParaRPr>
              </a:p>
            </p:txBody>
          </p:sp>
        </p:grpSp>
        <p:sp useBgFill="1">
          <p:nvSpPr>
            <p:cNvPr id="76" name="矩形 75"/>
            <p:cNvSpPr/>
            <p:nvPr/>
          </p:nvSpPr>
          <p:spPr>
            <a:xfrm>
              <a:off x="7491216" y="1109748"/>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useBgFill="1">
          <p:nvSpPr>
            <p:cNvPr id="88" name="矩形 87"/>
            <p:cNvSpPr/>
            <p:nvPr/>
          </p:nvSpPr>
          <p:spPr>
            <a:xfrm>
              <a:off x="7491216" y="3603274"/>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grpSp>
      <p:pic>
        <p:nvPicPr>
          <p:cNvPr id="3" name="图片 2"/>
          <p:cNvPicPr>
            <a:picLocks noChangeAspect="1"/>
          </p:cNvPicPr>
          <p:nvPr/>
        </p:nvPicPr>
        <p:blipFill>
          <a:blip r:embed="rId1"/>
          <a:stretch>
            <a:fillRect/>
          </a:stretch>
        </p:blipFill>
        <p:spPr>
          <a:xfrm>
            <a:off x="3691255" y="1992630"/>
            <a:ext cx="4809490" cy="377952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smtClean="0"/>
              <a:t>网络结构</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grpSp>
        <p:nvGrpSpPr>
          <p:cNvPr id="2" name="组合 1"/>
          <p:cNvGrpSpPr/>
          <p:nvPr/>
        </p:nvGrpSpPr>
        <p:grpSpPr>
          <a:xfrm>
            <a:off x="1079500" y="1009650"/>
            <a:ext cx="9886950" cy="5141595"/>
            <a:chOff x="888321" y="929070"/>
            <a:chExt cx="9812692" cy="4174222"/>
          </a:xfrm>
        </p:grpSpPr>
        <p:grpSp>
          <p:nvGrpSpPr>
            <p:cNvPr id="66" name="组合 65"/>
            <p:cNvGrpSpPr/>
            <p:nvPr/>
          </p:nvGrpSpPr>
          <p:grpSpPr>
            <a:xfrm>
              <a:off x="888321" y="929070"/>
              <a:ext cx="9812692" cy="4174222"/>
              <a:chOff x="888321" y="929070"/>
              <a:chExt cx="9812692" cy="4174222"/>
            </a:xfrm>
          </p:grpSpPr>
          <p:sp>
            <p:nvSpPr>
              <p:cNvPr id="67" name="圆角矩形 23"/>
              <p:cNvSpPr/>
              <p:nvPr/>
            </p:nvSpPr>
            <p:spPr>
              <a:xfrm>
                <a:off x="888321" y="1154399"/>
                <a:ext cx="9812692" cy="3948893"/>
              </a:xfrm>
              <a:custGeom>
                <a:avLst/>
                <a:gdLst>
                  <a:gd name="connsiteX0" fmla="*/ 0 w 4815770"/>
                  <a:gd name="connsiteY0" fmla="*/ 323856 h 1943100"/>
                  <a:gd name="connsiteX1" fmla="*/ 323856 w 4815770"/>
                  <a:gd name="connsiteY1" fmla="*/ 0 h 1943100"/>
                  <a:gd name="connsiteX2" fmla="*/ 4491914 w 4815770"/>
                  <a:gd name="connsiteY2" fmla="*/ 0 h 1943100"/>
                  <a:gd name="connsiteX3" fmla="*/ 4815770 w 4815770"/>
                  <a:gd name="connsiteY3" fmla="*/ 323856 h 1943100"/>
                  <a:gd name="connsiteX4" fmla="*/ 4815770 w 4815770"/>
                  <a:gd name="connsiteY4" fmla="*/ 1619244 h 1943100"/>
                  <a:gd name="connsiteX5" fmla="*/ 4491914 w 4815770"/>
                  <a:gd name="connsiteY5" fmla="*/ 1943100 h 1943100"/>
                  <a:gd name="connsiteX6" fmla="*/ 323856 w 4815770"/>
                  <a:gd name="connsiteY6" fmla="*/ 1943100 h 1943100"/>
                  <a:gd name="connsiteX7" fmla="*/ 0 w 4815770"/>
                  <a:gd name="connsiteY7" fmla="*/ 1619244 h 1943100"/>
                  <a:gd name="connsiteX8" fmla="*/ 0 w 4815770"/>
                  <a:gd name="connsiteY8" fmla="*/ 323856 h 1943100"/>
                  <a:gd name="connsiteX0-1" fmla="*/ 0 w 4815770"/>
                  <a:gd name="connsiteY0-2" fmla="*/ 323856 h 1943100"/>
                  <a:gd name="connsiteX1-3" fmla="*/ 323856 w 4815770"/>
                  <a:gd name="connsiteY1-4" fmla="*/ 0 h 1943100"/>
                  <a:gd name="connsiteX2-5" fmla="*/ 2353755 w 4815770"/>
                  <a:gd name="connsiteY2-6" fmla="*/ 2144 h 1943100"/>
                  <a:gd name="connsiteX3-7" fmla="*/ 4491914 w 4815770"/>
                  <a:gd name="connsiteY3-8" fmla="*/ 0 h 1943100"/>
                  <a:gd name="connsiteX4-9" fmla="*/ 4815770 w 4815770"/>
                  <a:gd name="connsiteY4-10" fmla="*/ 323856 h 1943100"/>
                  <a:gd name="connsiteX5-11" fmla="*/ 4815770 w 4815770"/>
                  <a:gd name="connsiteY5-12" fmla="*/ 1619244 h 1943100"/>
                  <a:gd name="connsiteX6-13" fmla="*/ 4491914 w 4815770"/>
                  <a:gd name="connsiteY6-14" fmla="*/ 1943100 h 1943100"/>
                  <a:gd name="connsiteX7-15" fmla="*/ 323856 w 4815770"/>
                  <a:gd name="connsiteY7-16" fmla="*/ 1943100 h 1943100"/>
                  <a:gd name="connsiteX8-17" fmla="*/ 0 w 4815770"/>
                  <a:gd name="connsiteY8-18" fmla="*/ 1619244 h 1943100"/>
                  <a:gd name="connsiteX9" fmla="*/ 0 w 4815770"/>
                  <a:gd name="connsiteY9" fmla="*/ 323856 h 1943100"/>
                  <a:gd name="connsiteX0-19" fmla="*/ 2353755 w 4815770"/>
                  <a:gd name="connsiteY0-20" fmla="*/ 2144 h 1943100"/>
                  <a:gd name="connsiteX1-21" fmla="*/ 4491914 w 4815770"/>
                  <a:gd name="connsiteY1-22" fmla="*/ 0 h 1943100"/>
                  <a:gd name="connsiteX2-23" fmla="*/ 4815770 w 4815770"/>
                  <a:gd name="connsiteY2-24" fmla="*/ 323856 h 1943100"/>
                  <a:gd name="connsiteX3-25" fmla="*/ 4815770 w 4815770"/>
                  <a:gd name="connsiteY3-26" fmla="*/ 1619244 h 1943100"/>
                  <a:gd name="connsiteX4-27" fmla="*/ 4491914 w 4815770"/>
                  <a:gd name="connsiteY4-28" fmla="*/ 1943100 h 1943100"/>
                  <a:gd name="connsiteX5-29" fmla="*/ 323856 w 4815770"/>
                  <a:gd name="connsiteY5-30" fmla="*/ 1943100 h 1943100"/>
                  <a:gd name="connsiteX6-31" fmla="*/ 0 w 4815770"/>
                  <a:gd name="connsiteY6-32" fmla="*/ 1619244 h 1943100"/>
                  <a:gd name="connsiteX7-33" fmla="*/ 0 w 4815770"/>
                  <a:gd name="connsiteY7-34" fmla="*/ 323856 h 1943100"/>
                  <a:gd name="connsiteX8-35" fmla="*/ 323856 w 4815770"/>
                  <a:gd name="connsiteY8-36" fmla="*/ 0 h 1943100"/>
                  <a:gd name="connsiteX9-37" fmla="*/ 2445195 w 4815770"/>
                  <a:gd name="connsiteY9-38" fmla="*/ 93584 h 1943100"/>
                  <a:gd name="connsiteX0-39" fmla="*/ 2353755 w 4815770"/>
                  <a:gd name="connsiteY0-40" fmla="*/ 2144 h 1943100"/>
                  <a:gd name="connsiteX1-41" fmla="*/ 4491914 w 4815770"/>
                  <a:gd name="connsiteY1-42" fmla="*/ 0 h 1943100"/>
                  <a:gd name="connsiteX2-43" fmla="*/ 4815770 w 4815770"/>
                  <a:gd name="connsiteY2-44" fmla="*/ 323856 h 1943100"/>
                  <a:gd name="connsiteX3-45" fmla="*/ 4815770 w 4815770"/>
                  <a:gd name="connsiteY3-46" fmla="*/ 1619244 h 1943100"/>
                  <a:gd name="connsiteX4-47" fmla="*/ 4491914 w 4815770"/>
                  <a:gd name="connsiteY4-48" fmla="*/ 1943100 h 1943100"/>
                  <a:gd name="connsiteX5-49" fmla="*/ 323856 w 4815770"/>
                  <a:gd name="connsiteY5-50" fmla="*/ 1943100 h 1943100"/>
                  <a:gd name="connsiteX6-51" fmla="*/ 0 w 4815770"/>
                  <a:gd name="connsiteY6-52" fmla="*/ 1619244 h 1943100"/>
                  <a:gd name="connsiteX7-53" fmla="*/ 0 w 4815770"/>
                  <a:gd name="connsiteY7-54" fmla="*/ 323856 h 1943100"/>
                  <a:gd name="connsiteX8-55" fmla="*/ 323856 w 4815770"/>
                  <a:gd name="connsiteY8-56" fmla="*/ 0 h 1943100"/>
                  <a:gd name="connsiteX9-57" fmla="*/ 1435545 w 4815770"/>
                  <a:gd name="connsiteY9-58" fmla="*/ 17384 h 1943100"/>
                  <a:gd name="connsiteX0-59" fmla="*/ 3230055 w 4815770"/>
                  <a:gd name="connsiteY0-60" fmla="*/ 0 h 1960006"/>
                  <a:gd name="connsiteX1-61" fmla="*/ 4491914 w 4815770"/>
                  <a:gd name="connsiteY1-62" fmla="*/ 16906 h 1960006"/>
                  <a:gd name="connsiteX2-63" fmla="*/ 4815770 w 4815770"/>
                  <a:gd name="connsiteY2-64" fmla="*/ 340762 h 1960006"/>
                  <a:gd name="connsiteX3-65" fmla="*/ 4815770 w 4815770"/>
                  <a:gd name="connsiteY3-66" fmla="*/ 1636150 h 1960006"/>
                  <a:gd name="connsiteX4-67" fmla="*/ 4491914 w 4815770"/>
                  <a:gd name="connsiteY4-68" fmla="*/ 1960006 h 1960006"/>
                  <a:gd name="connsiteX5-69" fmla="*/ 323856 w 4815770"/>
                  <a:gd name="connsiteY5-70" fmla="*/ 1960006 h 1960006"/>
                  <a:gd name="connsiteX6-71" fmla="*/ 0 w 4815770"/>
                  <a:gd name="connsiteY6-72" fmla="*/ 1636150 h 1960006"/>
                  <a:gd name="connsiteX7-73" fmla="*/ 0 w 4815770"/>
                  <a:gd name="connsiteY7-74" fmla="*/ 340762 h 1960006"/>
                  <a:gd name="connsiteX8-75" fmla="*/ 323856 w 4815770"/>
                  <a:gd name="connsiteY8-76" fmla="*/ 16906 h 1960006"/>
                  <a:gd name="connsiteX9-77" fmla="*/ 1435545 w 4815770"/>
                  <a:gd name="connsiteY9-78" fmla="*/ 34290 h 1960006"/>
                  <a:gd name="connsiteX0-79" fmla="*/ 3230055 w 4815770"/>
                  <a:gd name="connsiteY0-80" fmla="*/ 3810 h 1963816"/>
                  <a:gd name="connsiteX1-81" fmla="*/ 4491914 w 4815770"/>
                  <a:gd name="connsiteY1-82" fmla="*/ 20716 h 1963816"/>
                  <a:gd name="connsiteX2-83" fmla="*/ 4815770 w 4815770"/>
                  <a:gd name="connsiteY2-84" fmla="*/ 344572 h 1963816"/>
                  <a:gd name="connsiteX3-85" fmla="*/ 4815770 w 4815770"/>
                  <a:gd name="connsiteY3-86" fmla="*/ 1639960 h 1963816"/>
                  <a:gd name="connsiteX4-87" fmla="*/ 4491914 w 4815770"/>
                  <a:gd name="connsiteY4-88" fmla="*/ 1963816 h 1963816"/>
                  <a:gd name="connsiteX5-89" fmla="*/ 323856 w 4815770"/>
                  <a:gd name="connsiteY5-90" fmla="*/ 1963816 h 1963816"/>
                  <a:gd name="connsiteX6-91" fmla="*/ 0 w 4815770"/>
                  <a:gd name="connsiteY6-92" fmla="*/ 1639960 h 1963816"/>
                  <a:gd name="connsiteX7-93" fmla="*/ 0 w 4815770"/>
                  <a:gd name="connsiteY7-94" fmla="*/ 344572 h 1963816"/>
                  <a:gd name="connsiteX8-95" fmla="*/ 323856 w 4815770"/>
                  <a:gd name="connsiteY8-96" fmla="*/ 20716 h 1963816"/>
                  <a:gd name="connsiteX9-97" fmla="*/ 1435545 w 4815770"/>
                  <a:gd name="connsiteY9-98" fmla="*/ 0 h 1963816"/>
                  <a:gd name="connsiteX0-99" fmla="*/ 3496755 w 4815770"/>
                  <a:gd name="connsiteY0-100" fmla="*/ 22860 h 1963816"/>
                  <a:gd name="connsiteX1-101" fmla="*/ 4491914 w 4815770"/>
                  <a:gd name="connsiteY1-102" fmla="*/ 20716 h 1963816"/>
                  <a:gd name="connsiteX2-103" fmla="*/ 4815770 w 4815770"/>
                  <a:gd name="connsiteY2-104" fmla="*/ 344572 h 1963816"/>
                  <a:gd name="connsiteX3-105" fmla="*/ 4815770 w 4815770"/>
                  <a:gd name="connsiteY3-106" fmla="*/ 1639960 h 1963816"/>
                  <a:gd name="connsiteX4-107" fmla="*/ 4491914 w 4815770"/>
                  <a:gd name="connsiteY4-108" fmla="*/ 1963816 h 1963816"/>
                  <a:gd name="connsiteX5-109" fmla="*/ 323856 w 4815770"/>
                  <a:gd name="connsiteY5-110" fmla="*/ 1963816 h 1963816"/>
                  <a:gd name="connsiteX6-111" fmla="*/ 0 w 4815770"/>
                  <a:gd name="connsiteY6-112" fmla="*/ 1639960 h 1963816"/>
                  <a:gd name="connsiteX7-113" fmla="*/ 0 w 4815770"/>
                  <a:gd name="connsiteY7-114" fmla="*/ 344572 h 1963816"/>
                  <a:gd name="connsiteX8-115" fmla="*/ 323856 w 4815770"/>
                  <a:gd name="connsiteY8-116" fmla="*/ 20716 h 1963816"/>
                  <a:gd name="connsiteX9-117" fmla="*/ 1435545 w 4815770"/>
                  <a:gd name="connsiteY9-118" fmla="*/ 0 h 1963816"/>
                  <a:gd name="connsiteX0-119" fmla="*/ 3496755 w 4815770"/>
                  <a:gd name="connsiteY0-120" fmla="*/ 3810 h 1944766"/>
                  <a:gd name="connsiteX1-121" fmla="*/ 4491914 w 4815770"/>
                  <a:gd name="connsiteY1-122" fmla="*/ 1666 h 1944766"/>
                  <a:gd name="connsiteX2-123" fmla="*/ 4815770 w 4815770"/>
                  <a:gd name="connsiteY2-124" fmla="*/ 325522 h 1944766"/>
                  <a:gd name="connsiteX3-125" fmla="*/ 4815770 w 4815770"/>
                  <a:gd name="connsiteY3-126" fmla="*/ 1620910 h 1944766"/>
                  <a:gd name="connsiteX4-127" fmla="*/ 4491914 w 4815770"/>
                  <a:gd name="connsiteY4-128" fmla="*/ 1944766 h 1944766"/>
                  <a:gd name="connsiteX5-129" fmla="*/ 323856 w 4815770"/>
                  <a:gd name="connsiteY5-130" fmla="*/ 1944766 h 1944766"/>
                  <a:gd name="connsiteX6-131" fmla="*/ 0 w 4815770"/>
                  <a:gd name="connsiteY6-132" fmla="*/ 1620910 h 1944766"/>
                  <a:gd name="connsiteX7-133" fmla="*/ 0 w 4815770"/>
                  <a:gd name="connsiteY7-134" fmla="*/ 325522 h 1944766"/>
                  <a:gd name="connsiteX8-135" fmla="*/ 323856 w 4815770"/>
                  <a:gd name="connsiteY8-136" fmla="*/ 1666 h 1944766"/>
                  <a:gd name="connsiteX9-137" fmla="*/ 1245045 w 4815770"/>
                  <a:gd name="connsiteY9-138" fmla="*/ 0 h 1944766"/>
                  <a:gd name="connsiteX0-139" fmla="*/ 3496755 w 4815770"/>
                  <a:gd name="connsiteY0-140" fmla="*/ 3810 h 1944766"/>
                  <a:gd name="connsiteX1-141" fmla="*/ 4491914 w 4815770"/>
                  <a:gd name="connsiteY1-142" fmla="*/ 1666 h 1944766"/>
                  <a:gd name="connsiteX2-143" fmla="*/ 4815770 w 4815770"/>
                  <a:gd name="connsiteY2-144" fmla="*/ 325522 h 1944766"/>
                  <a:gd name="connsiteX3-145" fmla="*/ 4815770 w 4815770"/>
                  <a:gd name="connsiteY3-146" fmla="*/ 1620910 h 1944766"/>
                  <a:gd name="connsiteX4-147" fmla="*/ 4491914 w 4815770"/>
                  <a:gd name="connsiteY4-148" fmla="*/ 1944766 h 1944766"/>
                  <a:gd name="connsiteX5-149" fmla="*/ 323856 w 4815770"/>
                  <a:gd name="connsiteY5-150" fmla="*/ 1944766 h 1944766"/>
                  <a:gd name="connsiteX6-151" fmla="*/ 0 w 4815770"/>
                  <a:gd name="connsiteY6-152" fmla="*/ 1620910 h 1944766"/>
                  <a:gd name="connsiteX7-153" fmla="*/ 0 w 4815770"/>
                  <a:gd name="connsiteY7-154" fmla="*/ 325522 h 1944766"/>
                  <a:gd name="connsiteX8-155" fmla="*/ 323856 w 4815770"/>
                  <a:gd name="connsiteY8-156" fmla="*/ 1666 h 1944766"/>
                  <a:gd name="connsiteX9-157" fmla="*/ 1245045 w 4815770"/>
                  <a:gd name="connsiteY9-158" fmla="*/ 0 h 1944766"/>
                  <a:gd name="connsiteX0-159" fmla="*/ 3496755 w 4815770"/>
                  <a:gd name="connsiteY0-160" fmla="*/ 3810 h 1944766"/>
                  <a:gd name="connsiteX1-161" fmla="*/ 4491914 w 4815770"/>
                  <a:gd name="connsiteY1-162" fmla="*/ 1666 h 1944766"/>
                  <a:gd name="connsiteX2-163" fmla="*/ 4815770 w 4815770"/>
                  <a:gd name="connsiteY2-164" fmla="*/ 325522 h 1944766"/>
                  <a:gd name="connsiteX3-165" fmla="*/ 4815770 w 4815770"/>
                  <a:gd name="connsiteY3-166" fmla="*/ 1620910 h 1944766"/>
                  <a:gd name="connsiteX4-167" fmla="*/ 4491914 w 4815770"/>
                  <a:gd name="connsiteY4-168" fmla="*/ 1944766 h 1944766"/>
                  <a:gd name="connsiteX5-169" fmla="*/ 323856 w 4815770"/>
                  <a:gd name="connsiteY5-170" fmla="*/ 1944766 h 1944766"/>
                  <a:gd name="connsiteX6-171" fmla="*/ 0 w 4815770"/>
                  <a:gd name="connsiteY6-172" fmla="*/ 1620910 h 1944766"/>
                  <a:gd name="connsiteX7-173" fmla="*/ 0 w 4815770"/>
                  <a:gd name="connsiteY7-174" fmla="*/ 325522 h 1944766"/>
                  <a:gd name="connsiteX8-175" fmla="*/ 323856 w 4815770"/>
                  <a:gd name="connsiteY8-176" fmla="*/ 1666 h 1944766"/>
                  <a:gd name="connsiteX9-177" fmla="*/ 1245045 w 4815770"/>
                  <a:gd name="connsiteY9-178" fmla="*/ 0 h 19447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4815770" h="1944766">
                    <a:moveTo>
                      <a:pt x="3496755" y="3810"/>
                    </a:moveTo>
                    <a:lnTo>
                      <a:pt x="4491914" y="1666"/>
                    </a:lnTo>
                    <a:cubicBezTo>
                      <a:pt x="4670775" y="1666"/>
                      <a:pt x="4815770" y="146661"/>
                      <a:pt x="4815770" y="325522"/>
                    </a:cubicBezTo>
                    <a:lnTo>
                      <a:pt x="4815770" y="1620910"/>
                    </a:lnTo>
                    <a:cubicBezTo>
                      <a:pt x="4815770" y="1799771"/>
                      <a:pt x="4670775" y="1944766"/>
                      <a:pt x="4491914" y="1944766"/>
                    </a:cubicBezTo>
                    <a:lnTo>
                      <a:pt x="323856" y="1944766"/>
                    </a:lnTo>
                    <a:cubicBezTo>
                      <a:pt x="144995" y="1944766"/>
                      <a:pt x="0" y="1799771"/>
                      <a:pt x="0" y="1620910"/>
                    </a:cubicBezTo>
                    <a:lnTo>
                      <a:pt x="0" y="325522"/>
                    </a:lnTo>
                    <a:cubicBezTo>
                      <a:pt x="0" y="146661"/>
                      <a:pt x="144995" y="1666"/>
                      <a:pt x="323856" y="1666"/>
                    </a:cubicBezTo>
                    <a:lnTo>
                      <a:pt x="1245045" y="0"/>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2121055" y="929070"/>
                <a:ext cx="5370196" cy="920453"/>
                <a:chOff x="2121055" y="941073"/>
                <a:chExt cx="5370196" cy="920453"/>
              </a:xfrm>
              <a:noFill/>
            </p:grpSpPr>
            <p:sp useBgFill="1">
              <p:nvSpPr>
                <p:cNvPr id="70" name="矩形 69"/>
                <p:cNvSpPr/>
                <p:nvPr/>
              </p:nvSpPr>
              <p:spPr>
                <a:xfrm>
                  <a:off x="2121055" y="1121751"/>
                  <a:ext cx="2457450" cy="7397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p:nvSpPr>
                <p:cNvPr id="71" name="文本框 70"/>
                <p:cNvSpPr txBox="1"/>
                <p:nvPr/>
              </p:nvSpPr>
              <p:spPr>
                <a:xfrm>
                  <a:off x="4118256" y="941073"/>
                  <a:ext cx="3372995" cy="528415"/>
                </a:xfrm>
                <a:prstGeom prst="rect">
                  <a:avLst/>
                </a:prstGeom>
                <a:grpFill/>
                <a:ln>
                  <a:noFill/>
                </a:ln>
              </p:spPr>
              <p:txBody>
                <a:bodyPr wrap="square" rtlCol="0">
                  <a:spAutoFit/>
                </a:bodyPr>
                <a:lstStyle/>
                <a:p>
                  <a:pPr algn="dist">
                    <a:lnSpc>
                      <a:spcPct val="130000"/>
                    </a:lnSpc>
                  </a:pPr>
                  <a:r>
                    <a:rPr lang="zh-CN" altLang="en-US" sz="2800" b="1" spc="100" dirty="0" smtClean="0">
                      <a:solidFill>
                        <a:schemeClr val="accent1"/>
                      </a:solidFill>
                      <a:latin typeface="+mj-ea"/>
                      <a:ea typeface="+mj-ea"/>
                    </a:rPr>
                    <a:t>自我注意力机制 </a:t>
                  </a:r>
                  <a:endParaRPr lang="zh-CN" altLang="en-US" sz="2800" b="1" spc="100" dirty="0" smtClean="0">
                    <a:solidFill>
                      <a:schemeClr val="accent1"/>
                    </a:solidFill>
                    <a:latin typeface="+mj-ea"/>
                    <a:ea typeface="+mj-ea"/>
                  </a:endParaRPr>
                </a:p>
              </p:txBody>
            </p:sp>
          </p:grpSp>
          <p:sp>
            <p:nvSpPr>
              <p:cNvPr id="69" name="文本框 68"/>
              <p:cNvSpPr txBox="1"/>
              <p:nvPr/>
            </p:nvSpPr>
            <p:spPr>
              <a:xfrm>
                <a:off x="1285997" y="1572220"/>
                <a:ext cx="9161664" cy="399018"/>
              </a:xfrm>
              <a:prstGeom prst="rect">
                <a:avLst/>
              </a:prstGeom>
              <a:noFill/>
            </p:spPr>
            <p:txBody>
              <a:bodyPr wrap="square" rtlCol="0">
                <a:spAutoFit/>
              </a:bodyPr>
              <a:lstStyle/>
              <a:p>
                <a:pPr algn="just">
                  <a:lnSpc>
                    <a:spcPct val="130000"/>
                  </a:lnSpc>
                </a:pPr>
                <a:r>
                  <a:rPr lang="en-US" altLang="zh-CN" sz="2000" spc="100" dirty="0">
                    <a:sym typeface="+mn-ea"/>
                  </a:rPr>
                  <a:t>     </a:t>
                </a:r>
                <a:endParaRPr lang="zh-CN" altLang="en-US" sz="2000" spc="100" dirty="0">
                  <a:sym typeface="+mn-ea"/>
                </a:endParaRPr>
              </a:p>
            </p:txBody>
          </p:sp>
        </p:grpSp>
        <p:sp useBgFill="1">
          <p:nvSpPr>
            <p:cNvPr id="76" name="矩形 75"/>
            <p:cNvSpPr/>
            <p:nvPr/>
          </p:nvSpPr>
          <p:spPr>
            <a:xfrm>
              <a:off x="7491216" y="1109748"/>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useBgFill="1">
          <p:nvSpPr>
            <p:cNvPr id="88" name="矩形 87"/>
            <p:cNvSpPr/>
            <p:nvPr/>
          </p:nvSpPr>
          <p:spPr>
            <a:xfrm>
              <a:off x="7491216" y="3603274"/>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grpSp>
      <p:pic>
        <p:nvPicPr>
          <p:cNvPr id="3" name="图片 2"/>
          <p:cNvPicPr>
            <a:picLocks noChangeAspect="1"/>
          </p:cNvPicPr>
          <p:nvPr/>
        </p:nvPicPr>
        <p:blipFill>
          <a:blip r:embed="rId1"/>
          <a:srcRect t="29626" b="29170"/>
          <a:stretch>
            <a:fillRect/>
          </a:stretch>
        </p:blipFill>
        <p:spPr>
          <a:xfrm>
            <a:off x="2296795" y="1802130"/>
            <a:ext cx="7472680" cy="4063365"/>
          </a:xfrm>
          <a:prstGeom prst="rect">
            <a:avLst/>
          </a:prstGeom>
          <a:noFill/>
          <a:ln w="9525">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smtClean="0"/>
              <a:t>网络结构</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grpSp>
        <p:nvGrpSpPr>
          <p:cNvPr id="2" name="组合 1"/>
          <p:cNvGrpSpPr/>
          <p:nvPr/>
        </p:nvGrpSpPr>
        <p:grpSpPr>
          <a:xfrm>
            <a:off x="1079500" y="1009650"/>
            <a:ext cx="9886950" cy="5141595"/>
            <a:chOff x="888321" y="929070"/>
            <a:chExt cx="9812692" cy="4174222"/>
          </a:xfrm>
        </p:grpSpPr>
        <p:grpSp>
          <p:nvGrpSpPr>
            <p:cNvPr id="66" name="组合 65"/>
            <p:cNvGrpSpPr/>
            <p:nvPr/>
          </p:nvGrpSpPr>
          <p:grpSpPr>
            <a:xfrm>
              <a:off x="888321" y="929070"/>
              <a:ext cx="9812692" cy="4174222"/>
              <a:chOff x="888321" y="929070"/>
              <a:chExt cx="9812692" cy="4174222"/>
            </a:xfrm>
          </p:grpSpPr>
          <p:sp>
            <p:nvSpPr>
              <p:cNvPr id="67" name="圆角矩形 23"/>
              <p:cNvSpPr/>
              <p:nvPr/>
            </p:nvSpPr>
            <p:spPr>
              <a:xfrm>
                <a:off x="888321" y="1154399"/>
                <a:ext cx="9812692" cy="3948893"/>
              </a:xfrm>
              <a:custGeom>
                <a:avLst/>
                <a:gdLst>
                  <a:gd name="connsiteX0" fmla="*/ 0 w 4815770"/>
                  <a:gd name="connsiteY0" fmla="*/ 323856 h 1943100"/>
                  <a:gd name="connsiteX1" fmla="*/ 323856 w 4815770"/>
                  <a:gd name="connsiteY1" fmla="*/ 0 h 1943100"/>
                  <a:gd name="connsiteX2" fmla="*/ 4491914 w 4815770"/>
                  <a:gd name="connsiteY2" fmla="*/ 0 h 1943100"/>
                  <a:gd name="connsiteX3" fmla="*/ 4815770 w 4815770"/>
                  <a:gd name="connsiteY3" fmla="*/ 323856 h 1943100"/>
                  <a:gd name="connsiteX4" fmla="*/ 4815770 w 4815770"/>
                  <a:gd name="connsiteY4" fmla="*/ 1619244 h 1943100"/>
                  <a:gd name="connsiteX5" fmla="*/ 4491914 w 4815770"/>
                  <a:gd name="connsiteY5" fmla="*/ 1943100 h 1943100"/>
                  <a:gd name="connsiteX6" fmla="*/ 323856 w 4815770"/>
                  <a:gd name="connsiteY6" fmla="*/ 1943100 h 1943100"/>
                  <a:gd name="connsiteX7" fmla="*/ 0 w 4815770"/>
                  <a:gd name="connsiteY7" fmla="*/ 1619244 h 1943100"/>
                  <a:gd name="connsiteX8" fmla="*/ 0 w 4815770"/>
                  <a:gd name="connsiteY8" fmla="*/ 323856 h 1943100"/>
                  <a:gd name="connsiteX0-1" fmla="*/ 0 w 4815770"/>
                  <a:gd name="connsiteY0-2" fmla="*/ 323856 h 1943100"/>
                  <a:gd name="connsiteX1-3" fmla="*/ 323856 w 4815770"/>
                  <a:gd name="connsiteY1-4" fmla="*/ 0 h 1943100"/>
                  <a:gd name="connsiteX2-5" fmla="*/ 2353755 w 4815770"/>
                  <a:gd name="connsiteY2-6" fmla="*/ 2144 h 1943100"/>
                  <a:gd name="connsiteX3-7" fmla="*/ 4491914 w 4815770"/>
                  <a:gd name="connsiteY3-8" fmla="*/ 0 h 1943100"/>
                  <a:gd name="connsiteX4-9" fmla="*/ 4815770 w 4815770"/>
                  <a:gd name="connsiteY4-10" fmla="*/ 323856 h 1943100"/>
                  <a:gd name="connsiteX5-11" fmla="*/ 4815770 w 4815770"/>
                  <a:gd name="connsiteY5-12" fmla="*/ 1619244 h 1943100"/>
                  <a:gd name="connsiteX6-13" fmla="*/ 4491914 w 4815770"/>
                  <a:gd name="connsiteY6-14" fmla="*/ 1943100 h 1943100"/>
                  <a:gd name="connsiteX7-15" fmla="*/ 323856 w 4815770"/>
                  <a:gd name="connsiteY7-16" fmla="*/ 1943100 h 1943100"/>
                  <a:gd name="connsiteX8-17" fmla="*/ 0 w 4815770"/>
                  <a:gd name="connsiteY8-18" fmla="*/ 1619244 h 1943100"/>
                  <a:gd name="connsiteX9" fmla="*/ 0 w 4815770"/>
                  <a:gd name="connsiteY9" fmla="*/ 323856 h 1943100"/>
                  <a:gd name="connsiteX0-19" fmla="*/ 2353755 w 4815770"/>
                  <a:gd name="connsiteY0-20" fmla="*/ 2144 h 1943100"/>
                  <a:gd name="connsiteX1-21" fmla="*/ 4491914 w 4815770"/>
                  <a:gd name="connsiteY1-22" fmla="*/ 0 h 1943100"/>
                  <a:gd name="connsiteX2-23" fmla="*/ 4815770 w 4815770"/>
                  <a:gd name="connsiteY2-24" fmla="*/ 323856 h 1943100"/>
                  <a:gd name="connsiteX3-25" fmla="*/ 4815770 w 4815770"/>
                  <a:gd name="connsiteY3-26" fmla="*/ 1619244 h 1943100"/>
                  <a:gd name="connsiteX4-27" fmla="*/ 4491914 w 4815770"/>
                  <a:gd name="connsiteY4-28" fmla="*/ 1943100 h 1943100"/>
                  <a:gd name="connsiteX5-29" fmla="*/ 323856 w 4815770"/>
                  <a:gd name="connsiteY5-30" fmla="*/ 1943100 h 1943100"/>
                  <a:gd name="connsiteX6-31" fmla="*/ 0 w 4815770"/>
                  <a:gd name="connsiteY6-32" fmla="*/ 1619244 h 1943100"/>
                  <a:gd name="connsiteX7-33" fmla="*/ 0 w 4815770"/>
                  <a:gd name="connsiteY7-34" fmla="*/ 323856 h 1943100"/>
                  <a:gd name="connsiteX8-35" fmla="*/ 323856 w 4815770"/>
                  <a:gd name="connsiteY8-36" fmla="*/ 0 h 1943100"/>
                  <a:gd name="connsiteX9-37" fmla="*/ 2445195 w 4815770"/>
                  <a:gd name="connsiteY9-38" fmla="*/ 93584 h 1943100"/>
                  <a:gd name="connsiteX0-39" fmla="*/ 2353755 w 4815770"/>
                  <a:gd name="connsiteY0-40" fmla="*/ 2144 h 1943100"/>
                  <a:gd name="connsiteX1-41" fmla="*/ 4491914 w 4815770"/>
                  <a:gd name="connsiteY1-42" fmla="*/ 0 h 1943100"/>
                  <a:gd name="connsiteX2-43" fmla="*/ 4815770 w 4815770"/>
                  <a:gd name="connsiteY2-44" fmla="*/ 323856 h 1943100"/>
                  <a:gd name="connsiteX3-45" fmla="*/ 4815770 w 4815770"/>
                  <a:gd name="connsiteY3-46" fmla="*/ 1619244 h 1943100"/>
                  <a:gd name="connsiteX4-47" fmla="*/ 4491914 w 4815770"/>
                  <a:gd name="connsiteY4-48" fmla="*/ 1943100 h 1943100"/>
                  <a:gd name="connsiteX5-49" fmla="*/ 323856 w 4815770"/>
                  <a:gd name="connsiteY5-50" fmla="*/ 1943100 h 1943100"/>
                  <a:gd name="connsiteX6-51" fmla="*/ 0 w 4815770"/>
                  <a:gd name="connsiteY6-52" fmla="*/ 1619244 h 1943100"/>
                  <a:gd name="connsiteX7-53" fmla="*/ 0 w 4815770"/>
                  <a:gd name="connsiteY7-54" fmla="*/ 323856 h 1943100"/>
                  <a:gd name="connsiteX8-55" fmla="*/ 323856 w 4815770"/>
                  <a:gd name="connsiteY8-56" fmla="*/ 0 h 1943100"/>
                  <a:gd name="connsiteX9-57" fmla="*/ 1435545 w 4815770"/>
                  <a:gd name="connsiteY9-58" fmla="*/ 17384 h 1943100"/>
                  <a:gd name="connsiteX0-59" fmla="*/ 3230055 w 4815770"/>
                  <a:gd name="connsiteY0-60" fmla="*/ 0 h 1960006"/>
                  <a:gd name="connsiteX1-61" fmla="*/ 4491914 w 4815770"/>
                  <a:gd name="connsiteY1-62" fmla="*/ 16906 h 1960006"/>
                  <a:gd name="connsiteX2-63" fmla="*/ 4815770 w 4815770"/>
                  <a:gd name="connsiteY2-64" fmla="*/ 340762 h 1960006"/>
                  <a:gd name="connsiteX3-65" fmla="*/ 4815770 w 4815770"/>
                  <a:gd name="connsiteY3-66" fmla="*/ 1636150 h 1960006"/>
                  <a:gd name="connsiteX4-67" fmla="*/ 4491914 w 4815770"/>
                  <a:gd name="connsiteY4-68" fmla="*/ 1960006 h 1960006"/>
                  <a:gd name="connsiteX5-69" fmla="*/ 323856 w 4815770"/>
                  <a:gd name="connsiteY5-70" fmla="*/ 1960006 h 1960006"/>
                  <a:gd name="connsiteX6-71" fmla="*/ 0 w 4815770"/>
                  <a:gd name="connsiteY6-72" fmla="*/ 1636150 h 1960006"/>
                  <a:gd name="connsiteX7-73" fmla="*/ 0 w 4815770"/>
                  <a:gd name="connsiteY7-74" fmla="*/ 340762 h 1960006"/>
                  <a:gd name="connsiteX8-75" fmla="*/ 323856 w 4815770"/>
                  <a:gd name="connsiteY8-76" fmla="*/ 16906 h 1960006"/>
                  <a:gd name="connsiteX9-77" fmla="*/ 1435545 w 4815770"/>
                  <a:gd name="connsiteY9-78" fmla="*/ 34290 h 1960006"/>
                  <a:gd name="connsiteX0-79" fmla="*/ 3230055 w 4815770"/>
                  <a:gd name="connsiteY0-80" fmla="*/ 3810 h 1963816"/>
                  <a:gd name="connsiteX1-81" fmla="*/ 4491914 w 4815770"/>
                  <a:gd name="connsiteY1-82" fmla="*/ 20716 h 1963816"/>
                  <a:gd name="connsiteX2-83" fmla="*/ 4815770 w 4815770"/>
                  <a:gd name="connsiteY2-84" fmla="*/ 344572 h 1963816"/>
                  <a:gd name="connsiteX3-85" fmla="*/ 4815770 w 4815770"/>
                  <a:gd name="connsiteY3-86" fmla="*/ 1639960 h 1963816"/>
                  <a:gd name="connsiteX4-87" fmla="*/ 4491914 w 4815770"/>
                  <a:gd name="connsiteY4-88" fmla="*/ 1963816 h 1963816"/>
                  <a:gd name="connsiteX5-89" fmla="*/ 323856 w 4815770"/>
                  <a:gd name="connsiteY5-90" fmla="*/ 1963816 h 1963816"/>
                  <a:gd name="connsiteX6-91" fmla="*/ 0 w 4815770"/>
                  <a:gd name="connsiteY6-92" fmla="*/ 1639960 h 1963816"/>
                  <a:gd name="connsiteX7-93" fmla="*/ 0 w 4815770"/>
                  <a:gd name="connsiteY7-94" fmla="*/ 344572 h 1963816"/>
                  <a:gd name="connsiteX8-95" fmla="*/ 323856 w 4815770"/>
                  <a:gd name="connsiteY8-96" fmla="*/ 20716 h 1963816"/>
                  <a:gd name="connsiteX9-97" fmla="*/ 1435545 w 4815770"/>
                  <a:gd name="connsiteY9-98" fmla="*/ 0 h 1963816"/>
                  <a:gd name="connsiteX0-99" fmla="*/ 3496755 w 4815770"/>
                  <a:gd name="connsiteY0-100" fmla="*/ 22860 h 1963816"/>
                  <a:gd name="connsiteX1-101" fmla="*/ 4491914 w 4815770"/>
                  <a:gd name="connsiteY1-102" fmla="*/ 20716 h 1963816"/>
                  <a:gd name="connsiteX2-103" fmla="*/ 4815770 w 4815770"/>
                  <a:gd name="connsiteY2-104" fmla="*/ 344572 h 1963816"/>
                  <a:gd name="connsiteX3-105" fmla="*/ 4815770 w 4815770"/>
                  <a:gd name="connsiteY3-106" fmla="*/ 1639960 h 1963816"/>
                  <a:gd name="connsiteX4-107" fmla="*/ 4491914 w 4815770"/>
                  <a:gd name="connsiteY4-108" fmla="*/ 1963816 h 1963816"/>
                  <a:gd name="connsiteX5-109" fmla="*/ 323856 w 4815770"/>
                  <a:gd name="connsiteY5-110" fmla="*/ 1963816 h 1963816"/>
                  <a:gd name="connsiteX6-111" fmla="*/ 0 w 4815770"/>
                  <a:gd name="connsiteY6-112" fmla="*/ 1639960 h 1963816"/>
                  <a:gd name="connsiteX7-113" fmla="*/ 0 w 4815770"/>
                  <a:gd name="connsiteY7-114" fmla="*/ 344572 h 1963816"/>
                  <a:gd name="connsiteX8-115" fmla="*/ 323856 w 4815770"/>
                  <a:gd name="connsiteY8-116" fmla="*/ 20716 h 1963816"/>
                  <a:gd name="connsiteX9-117" fmla="*/ 1435545 w 4815770"/>
                  <a:gd name="connsiteY9-118" fmla="*/ 0 h 1963816"/>
                  <a:gd name="connsiteX0-119" fmla="*/ 3496755 w 4815770"/>
                  <a:gd name="connsiteY0-120" fmla="*/ 3810 h 1944766"/>
                  <a:gd name="connsiteX1-121" fmla="*/ 4491914 w 4815770"/>
                  <a:gd name="connsiteY1-122" fmla="*/ 1666 h 1944766"/>
                  <a:gd name="connsiteX2-123" fmla="*/ 4815770 w 4815770"/>
                  <a:gd name="connsiteY2-124" fmla="*/ 325522 h 1944766"/>
                  <a:gd name="connsiteX3-125" fmla="*/ 4815770 w 4815770"/>
                  <a:gd name="connsiteY3-126" fmla="*/ 1620910 h 1944766"/>
                  <a:gd name="connsiteX4-127" fmla="*/ 4491914 w 4815770"/>
                  <a:gd name="connsiteY4-128" fmla="*/ 1944766 h 1944766"/>
                  <a:gd name="connsiteX5-129" fmla="*/ 323856 w 4815770"/>
                  <a:gd name="connsiteY5-130" fmla="*/ 1944766 h 1944766"/>
                  <a:gd name="connsiteX6-131" fmla="*/ 0 w 4815770"/>
                  <a:gd name="connsiteY6-132" fmla="*/ 1620910 h 1944766"/>
                  <a:gd name="connsiteX7-133" fmla="*/ 0 w 4815770"/>
                  <a:gd name="connsiteY7-134" fmla="*/ 325522 h 1944766"/>
                  <a:gd name="connsiteX8-135" fmla="*/ 323856 w 4815770"/>
                  <a:gd name="connsiteY8-136" fmla="*/ 1666 h 1944766"/>
                  <a:gd name="connsiteX9-137" fmla="*/ 1245045 w 4815770"/>
                  <a:gd name="connsiteY9-138" fmla="*/ 0 h 1944766"/>
                  <a:gd name="connsiteX0-139" fmla="*/ 3496755 w 4815770"/>
                  <a:gd name="connsiteY0-140" fmla="*/ 3810 h 1944766"/>
                  <a:gd name="connsiteX1-141" fmla="*/ 4491914 w 4815770"/>
                  <a:gd name="connsiteY1-142" fmla="*/ 1666 h 1944766"/>
                  <a:gd name="connsiteX2-143" fmla="*/ 4815770 w 4815770"/>
                  <a:gd name="connsiteY2-144" fmla="*/ 325522 h 1944766"/>
                  <a:gd name="connsiteX3-145" fmla="*/ 4815770 w 4815770"/>
                  <a:gd name="connsiteY3-146" fmla="*/ 1620910 h 1944766"/>
                  <a:gd name="connsiteX4-147" fmla="*/ 4491914 w 4815770"/>
                  <a:gd name="connsiteY4-148" fmla="*/ 1944766 h 1944766"/>
                  <a:gd name="connsiteX5-149" fmla="*/ 323856 w 4815770"/>
                  <a:gd name="connsiteY5-150" fmla="*/ 1944766 h 1944766"/>
                  <a:gd name="connsiteX6-151" fmla="*/ 0 w 4815770"/>
                  <a:gd name="connsiteY6-152" fmla="*/ 1620910 h 1944766"/>
                  <a:gd name="connsiteX7-153" fmla="*/ 0 w 4815770"/>
                  <a:gd name="connsiteY7-154" fmla="*/ 325522 h 1944766"/>
                  <a:gd name="connsiteX8-155" fmla="*/ 323856 w 4815770"/>
                  <a:gd name="connsiteY8-156" fmla="*/ 1666 h 1944766"/>
                  <a:gd name="connsiteX9-157" fmla="*/ 1245045 w 4815770"/>
                  <a:gd name="connsiteY9-158" fmla="*/ 0 h 1944766"/>
                  <a:gd name="connsiteX0-159" fmla="*/ 3496755 w 4815770"/>
                  <a:gd name="connsiteY0-160" fmla="*/ 3810 h 1944766"/>
                  <a:gd name="connsiteX1-161" fmla="*/ 4491914 w 4815770"/>
                  <a:gd name="connsiteY1-162" fmla="*/ 1666 h 1944766"/>
                  <a:gd name="connsiteX2-163" fmla="*/ 4815770 w 4815770"/>
                  <a:gd name="connsiteY2-164" fmla="*/ 325522 h 1944766"/>
                  <a:gd name="connsiteX3-165" fmla="*/ 4815770 w 4815770"/>
                  <a:gd name="connsiteY3-166" fmla="*/ 1620910 h 1944766"/>
                  <a:gd name="connsiteX4-167" fmla="*/ 4491914 w 4815770"/>
                  <a:gd name="connsiteY4-168" fmla="*/ 1944766 h 1944766"/>
                  <a:gd name="connsiteX5-169" fmla="*/ 323856 w 4815770"/>
                  <a:gd name="connsiteY5-170" fmla="*/ 1944766 h 1944766"/>
                  <a:gd name="connsiteX6-171" fmla="*/ 0 w 4815770"/>
                  <a:gd name="connsiteY6-172" fmla="*/ 1620910 h 1944766"/>
                  <a:gd name="connsiteX7-173" fmla="*/ 0 w 4815770"/>
                  <a:gd name="connsiteY7-174" fmla="*/ 325522 h 1944766"/>
                  <a:gd name="connsiteX8-175" fmla="*/ 323856 w 4815770"/>
                  <a:gd name="connsiteY8-176" fmla="*/ 1666 h 1944766"/>
                  <a:gd name="connsiteX9-177" fmla="*/ 1245045 w 4815770"/>
                  <a:gd name="connsiteY9-178" fmla="*/ 0 h 19447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4815770" h="1944766">
                    <a:moveTo>
                      <a:pt x="3496755" y="3810"/>
                    </a:moveTo>
                    <a:lnTo>
                      <a:pt x="4491914" y="1666"/>
                    </a:lnTo>
                    <a:cubicBezTo>
                      <a:pt x="4670775" y="1666"/>
                      <a:pt x="4815770" y="146661"/>
                      <a:pt x="4815770" y="325522"/>
                    </a:cubicBezTo>
                    <a:lnTo>
                      <a:pt x="4815770" y="1620910"/>
                    </a:lnTo>
                    <a:cubicBezTo>
                      <a:pt x="4815770" y="1799771"/>
                      <a:pt x="4670775" y="1944766"/>
                      <a:pt x="4491914" y="1944766"/>
                    </a:cubicBezTo>
                    <a:lnTo>
                      <a:pt x="323856" y="1944766"/>
                    </a:lnTo>
                    <a:cubicBezTo>
                      <a:pt x="144995" y="1944766"/>
                      <a:pt x="0" y="1799771"/>
                      <a:pt x="0" y="1620910"/>
                    </a:cubicBezTo>
                    <a:lnTo>
                      <a:pt x="0" y="325522"/>
                    </a:lnTo>
                    <a:cubicBezTo>
                      <a:pt x="0" y="146661"/>
                      <a:pt x="144995" y="1666"/>
                      <a:pt x="323856" y="1666"/>
                    </a:cubicBezTo>
                    <a:lnTo>
                      <a:pt x="1245045" y="0"/>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2121055" y="929070"/>
                <a:ext cx="5511367" cy="920453"/>
                <a:chOff x="2121055" y="941073"/>
                <a:chExt cx="5511367" cy="920453"/>
              </a:xfrm>
              <a:noFill/>
            </p:grpSpPr>
            <p:sp useBgFill="1">
              <p:nvSpPr>
                <p:cNvPr id="70" name="矩形 69"/>
                <p:cNvSpPr/>
                <p:nvPr/>
              </p:nvSpPr>
              <p:spPr>
                <a:xfrm>
                  <a:off x="2121055" y="1121751"/>
                  <a:ext cx="2457450" cy="7397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p:nvSpPr>
                <p:cNvPr id="71" name="文本框 70"/>
                <p:cNvSpPr txBox="1"/>
                <p:nvPr/>
              </p:nvSpPr>
              <p:spPr>
                <a:xfrm>
                  <a:off x="3968261" y="941073"/>
                  <a:ext cx="3664161" cy="528415"/>
                </a:xfrm>
                <a:prstGeom prst="rect">
                  <a:avLst/>
                </a:prstGeom>
                <a:grpFill/>
                <a:ln>
                  <a:noFill/>
                </a:ln>
              </p:spPr>
              <p:txBody>
                <a:bodyPr wrap="square" rtlCol="0">
                  <a:spAutoFit/>
                </a:bodyPr>
                <a:lstStyle/>
                <a:p>
                  <a:pPr algn="dist">
                    <a:lnSpc>
                      <a:spcPct val="130000"/>
                    </a:lnSpc>
                  </a:pPr>
                  <a:r>
                    <a:rPr lang="zh-CN" altLang="en-US" sz="2800" b="1" spc="100" dirty="0" smtClean="0">
                      <a:solidFill>
                        <a:schemeClr val="accent1"/>
                      </a:solidFill>
                      <a:latin typeface="+mj-ea"/>
                      <a:ea typeface="+mj-ea"/>
                    </a:rPr>
                    <a:t>自我注意力机制</a:t>
                  </a:r>
                  <a:endParaRPr lang="zh-CN" altLang="en-US" sz="2800" b="1" spc="100" dirty="0" smtClean="0">
                    <a:solidFill>
                      <a:schemeClr val="accent1"/>
                    </a:solidFill>
                    <a:latin typeface="+mj-ea"/>
                    <a:ea typeface="+mj-ea"/>
                  </a:endParaRPr>
                </a:p>
              </p:txBody>
            </p:sp>
          </p:grpSp>
          <p:sp>
            <p:nvSpPr>
              <p:cNvPr id="69" name="文本框 68"/>
              <p:cNvSpPr txBox="1"/>
              <p:nvPr/>
            </p:nvSpPr>
            <p:spPr>
              <a:xfrm>
                <a:off x="1285997" y="1572220"/>
                <a:ext cx="9161664" cy="399018"/>
              </a:xfrm>
              <a:prstGeom prst="rect">
                <a:avLst/>
              </a:prstGeom>
              <a:noFill/>
            </p:spPr>
            <p:txBody>
              <a:bodyPr wrap="square" rtlCol="0">
                <a:spAutoFit/>
              </a:bodyPr>
              <a:lstStyle/>
              <a:p>
                <a:pPr algn="just">
                  <a:lnSpc>
                    <a:spcPct val="130000"/>
                  </a:lnSpc>
                </a:pPr>
                <a:r>
                  <a:rPr lang="en-US" altLang="zh-CN" sz="2000" spc="100" dirty="0">
                    <a:sym typeface="+mn-ea"/>
                  </a:rPr>
                  <a:t>      </a:t>
                </a:r>
                <a:endParaRPr lang="zh-CN" altLang="en-US" sz="2000" spc="100" dirty="0">
                  <a:sym typeface="+mn-ea"/>
                </a:endParaRPr>
              </a:p>
            </p:txBody>
          </p:sp>
        </p:grpSp>
        <p:sp useBgFill="1">
          <p:nvSpPr>
            <p:cNvPr id="76" name="矩形 75"/>
            <p:cNvSpPr/>
            <p:nvPr/>
          </p:nvSpPr>
          <p:spPr>
            <a:xfrm>
              <a:off x="7491216" y="1109748"/>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useBgFill="1">
          <p:nvSpPr>
            <p:cNvPr id="88" name="矩形 87"/>
            <p:cNvSpPr/>
            <p:nvPr/>
          </p:nvSpPr>
          <p:spPr>
            <a:xfrm>
              <a:off x="7491216" y="3603274"/>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grpSp>
      <p:pic>
        <p:nvPicPr>
          <p:cNvPr id="14" name="图片 13"/>
          <p:cNvPicPr>
            <a:picLocks noChangeAspect="1"/>
          </p:cNvPicPr>
          <p:nvPr/>
        </p:nvPicPr>
        <p:blipFill>
          <a:blip r:embed="rId1"/>
          <a:stretch>
            <a:fillRect/>
          </a:stretch>
        </p:blipFill>
        <p:spPr>
          <a:xfrm>
            <a:off x="1664335" y="2002790"/>
            <a:ext cx="3382010" cy="3596005"/>
          </a:xfrm>
          <a:prstGeom prst="rect">
            <a:avLst/>
          </a:prstGeom>
        </p:spPr>
      </p:pic>
      <p:pic>
        <p:nvPicPr>
          <p:cNvPr id="8" name="图片 7"/>
          <p:cNvPicPr>
            <a:picLocks noChangeAspect="1"/>
          </p:cNvPicPr>
          <p:nvPr/>
        </p:nvPicPr>
        <p:blipFill>
          <a:blip r:embed="rId2"/>
          <a:stretch>
            <a:fillRect/>
          </a:stretch>
        </p:blipFill>
        <p:spPr>
          <a:xfrm>
            <a:off x="5273675" y="3404870"/>
            <a:ext cx="5590540" cy="628650"/>
          </a:xfrm>
          <a:prstGeom prst="rect">
            <a:avLst/>
          </a:prstGeom>
        </p:spPr>
      </p:pic>
      <p:sp>
        <p:nvSpPr>
          <p:cNvPr id="9" name="文本框 8"/>
          <p:cNvSpPr txBox="1"/>
          <p:nvPr/>
        </p:nvSpPr>
        <p:spPr>
          <a:xfrm>
            <a:off x="5783580" y="2605405"/>
            <a:ext cx="4700270" cy="2609215"/>
          </a:xfrm>
          <a:prstGeom prst="rect">
            <a:avLst/>
          </a:prstGeom>
          <a:noFill/>
        </p:spPr>
        <p:txBody>
          <a:bodyPr wrap="square" rtlCol="0">
            <a:spAutoFit/>
          </a:bodyPr>
          <a:p>
            <a:pPr>
              <a:lnSpc>
                <a:spcPct val="130000"/>
              </a:lnSpc>
            </a:pPr>
            <a:r>
              <a:rPr lang="en-US" altLang="zh-CN" spc="100" dirty="0" smtClean="0"/>
              <a:t>1.</a:t>
            </a:r>
            <a:r>
              <a:rPr lang="zh-CN" altLang="en-US" spc="100" dirty="0" smtClean="0"/>
              <a:t>一步到位获取全局与局部的关系，不会像RNN那样对长期依赖的捕捉会受到序列长度的限制</a:t>
            </a:r>
            <a:endParaRPr lang="zh-CN" altLang="en-US" spc="100" dirty="0" smtClean="0"/>
          </a:p>
          <a:p>
            <a:pPr>
              <a:lnSpc>
                <a:spcPct val="130000"/>
              </a:lnSpc>
            </a:pPr>
            <a:r>
              <a:rPr lang="en-US" altLang="zh-CN" spc="100" dirty="0" smtClean="0"/>
              <a:t>2.</a:t>
            </a:r>
            <a:r>
              <a:rPr lang="zh-CN" altLang="en-US" spc="100" dirty="0" smtClean="0"/>
              <a:t>每步的结果不依赖于上一步，可以做成并行的模式</a:t>
            </a:r>
            <a:endParaRPr lang="zh-CN" altLang="en-US" spc="100" dirty="0" smtClean="0"/>
          </a:p>
          <a:p>
            <a:pPr>
              <a:lnSpc>
                <a:spcPct val="130000"/>
              </a:lnSpc>
            </a:pPr>
            <a:r>
              <a:rPr lang="en-US" altLang="zh-CN" spc="100" dirty="0" smtClean="0"/>
              <a:t>3.</a:t>
            </a:r>
            <a:r>
              <a:rPr lang="zh-CN" altLang="en-US" spc="100" dirty="0" smtClean="0"/>
              <a:t>相比CNN与RNN，参数少，模型复杂度低</a:t>
            </a:r>
            <a:endParaRPr lang="zh-CN" altLang="en-US" spc="1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xit" presetSubtype="4" fill="hold" nodeType="withEffect">
                                  <p:stCondLst>
                                    <p:cond delay="0"/>
                                  </p:stCondLst>
                                  <p:childTnLst>
                                    <p:anim calcmode="lin" valueType="num">
                                      <p:cBhvr additive="base">
                                        <p:cTn id="10" dur="500"/>
                                        <p:tgtEl>
                                          <p:spTgt spid="8"/>
                                        </p:tgtEl>
                                        <p:attrNameLst>
                                          <p:attrName>ppt_x</p:attrName>
                                        </p:attrNameLst>
                                      </p:cBhvr>
                                      <p:tavLst>
                                        <p:tav tm="0">
                                          <p:val>
                                            <p:strVal val="ppt_x"/>
                                          </p:val>
                                        </p:tav>
                                        <p:tav tm="100000">
                                          <p:val>
                                            <p:strVal val="ppt_x"/>
                                          </p:val>
                                        </p:tav>
                                      </p:tavLst>
                                    </p:anim>
                                    <p:anim calcmode="lin" valueType="num">
                                      <p:cBhvr additive="base">
                                        <p:cTn id="11" dur="500"/>
                                        <p:tgtEl>
                                          <p:spTgt spid="8"/>
                                        </p:tgtEl>
                                        <p:attrNameLst>
                                          <p:attrName>ppt_y</p:attrName>
                                        </p:attrNameLst>
                                      </p:cBhvr>
                                      <p:tavLst>
                                        <p:tav tm="0">
                                          <p:val>
                                            <p:strVal val="ppt_y"/>
                                          </p:val>
                                        </p:tav>
                                        <p:tav tm="100000">
                                          <p:val>
                                            <p:strVal val="1+ppt_h/2"/>
                                          </p:val>
                                        </p:tav>
                                      </p:tavLst>
                                    </p:anim>
                                    <p:set>
                                      <p:cBhvr>
                                        <p:cTn id="12"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l="21860" r="21860"/>
          <a:stretch>
            <a:fillRect/>
          </a:stretch>
        </p:blipFill>
        <p:spPr/>
      </p:pic>
      <p:sp>
        <p:nvSpPr>
          <p:cNvPr id="6" name="矩形 5"/>
          <p:cNvSpPr/>
          <p:nvPr/>
        </p:nvSpPr>
        <p:spPr>
          <a:xfrm>
            <a:off x="7063874" y="2618701"/>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063874" y="3834453"/>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063874" y="5050205"/>
            <a:ext cx="9144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063874" y="1402949"/>
            <a:ext cx="914400"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 y="-1357"/>
            <a:ext cx="5788856" cy="6859358"/>
          </a:xfrm>
          <a:prstGeom prst="rect">
            <a:avLst/>
          </a:prstGeom>
          <a:blipFill dpi="0" rotWithShape="1">
            <a:blip r:embed="rId2"/>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30981"/>
            <a:ext cx="5788856" cy="6888982"/>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flipH="1" flipV="1">
            <a:off x="5954798" y="6327932"/>
            <a:ext cx="59961" cy="5996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p:cNvCxnSpPr/>
          <p:nvPr/>
        </p:nvCxnSpPr>
        <p:spPr>
          <a:xfrm>
            <a:off x="11292996" y="0"/>
            <a:ext cx="0" cy="72390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11518900" y="9525"/>
            <a:ext cx="3426" cy="137335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矩形 3"/>
          <p:cNvSpPr/>
          <p:nvPr/>
        </p:nvSpPr>
        <p:spPr>
          <a:xfrm>
            <a:off x="1545651" y="1665507"/>
            <a:ext cx="1442169" cy="3876379"/>
          </a:xfrm>
          <a:custGeom>
            <a:avLst/>
            <a:gdLst>
              <a:gd name="connsiteX0" fmla="*/ 0 w 2470869"/>
              <a:gd name="connsiteY0" fmla="*/ 0 h 3872569"/>
              <a:gd name="connsiteX1" fmla="*/ 2470869 w 2470869"/>
              <a:gd name="connsiteY1" fmla="*/ 0 h 3872569"/>
              <a:gd name="connsiteX2" fmla="*/ 2470869 w 2470869"/>
              <a:gd name="connsiteY2" fmla="*/ 3872569 h 3872569"/>
              <a:gd name="connsiteX3" fmla="*/ 0 w 2470869"/>
              <a:gd name="connsiteY3" fmla="*/ 3872569 h 3872569"/>
              <a:gd name="connsiteX4" fmla="*/ 0 w 2470869"/>
              <a:gd name="connsiteY4" fmla="*/ 0 h 3872569"/>
              <a:gd name="connsiteX0-1" fmla="*/ 2470869 w 2562309"/>
              <a:gd name="connsiteY0-2" fmla="*/ 0 h 3872569"/>
              <a:gd name="connsiteX1-3" fmla="*/ 2470869 w 2562309"/>
              <a:gd name="connsiteY1-4" fmla="*/ 3872569 h 3872569"/>
              <a:gd name="connsiteX2-5" fmla="*/ 0 w 2562309"/>
              <a:gd name="connsiteY2-6" fmla="*/ 3872569 h 3872569"/>
              <a:gd name="connsiteX3-7" fmla="*/ 0 w 2562309"/>
              <a:gd name="connsiteY3-8" fmla="*/ 0 h 3872569"/>
              <a:gd name="connsiteX4-9" fmla="*/ 2562309 w 2562309"/>
              <a:gd name="connsiteY4-10" fmla="*/ 91440 h 3872569"/>
              <a:gd name="connsiteX0-11" fmla="*/ 2470869 w 2470869"/>
              <a:gd name="connsiteY0-12" fmla="*/ 0 h 3872569"/>
              <a:gd name="connsiteX1-13" fmla="*/ 2470869 w 2470869"/>
              <a:gd name="connsiteY1-14" fmla="*/ 3872569 h 3872569"/>
              <a:gd name="connsiteX2-15" fmla="*/ 0 w 2470869"/>
              <a:gd name="connsiteY2-16" fmla="*/ 3872569 h 3872569"/>
              <a:gd name="connsiteX3-17" fmla="*/ 0 w 2470869"/>
              <a:gd name="connsiteY3-18" fmla="*/ 0 h 3872569"/>
              <a:gd name="connsiteX4-19" fmla="*/ 1362159 w 2470869"/>
              <a:gd name="connsiteY4-20" fmla="*/ 53340 h 3872569"/>
              <a:gd name="connsiteX0-21" fmla="*/ 2470869 w 2470869"/>
              <a:gd name="connsiteY0-22" fmla="*/ 0 h 3872569"/>
              <a:gd name="connsiteX1-23" fmla="*/ 2470869 w 2470869"/>
              <a:gd name="connsiteY1-24" fmla="*/ 3872569 h 3872569"/>
              <a:gd name="connsiteX2-25" fmla="*/ 0 w 2470869"/>
              <a:gd name="connsiteY2-26" fmla="*/ 3872569 h 3872569"/>
              <a:gd name="connsiteX3-27" fmla="*/ 0 w 2470869"/>
              <a:gd name="connsiteY3-28" fmla="*/ 0 h 3872569"/>
              <a:gd name="connsiteX4-29" fmla="*/ 1305009 w 2470869"/>
              <a:gd name="connsiteY4-30" fmla="*/ 34290 h 3872569"/>
              <a:gd name="connsiteX0-31" fmla="*/ 2470869 w 2470869"/>
              <a:gd name="connsiteY0-32" fmla="*/ 3872569 h 3872569"/>
              <a:gd name="connsiteX1-33" fmla="*/ 0 w 2470869"/>
              <a:gd name="connsiteY1-34" fmla="*/ 3872569 h 3872569"/>
              <a:gd name="connsiteX2-35" fmla="*/ 0 w 2470869"/>
              <a:gd name="connsiteY2-36" fmla="*/ 0 h 3872569"/>
              <a:gd name="connsiteX3-37" fmla="*/ 1305009 w 2470869"/>
              <a:gd name="connsiteY3-38" fmla="*/ 34290 h 3872569"/>
              <a:gd name="connsiteX0-39" fmla="*/ 1594569 w 1594569"/>
              <a:gd name="connsiteY0-40" fmla="*/ 3872569 h 3872569"/>
              <a:gd name="connsiteX1-41" fmla="*/ 0 w 1594569"/>
              <a:gd name="connsiteY1-42" fmla="*/ 3872569 h 3872569"/>
              <a:gd name="connsiteX2-43" fmla="*/ 0 w 1594569"/>
              <a:gd name="connsiteY2-44" fmla="*/ 0 h 3872569"/>
              <a:gd name="connsiteX3-45" fmla="*/ 1305009 w 1594569"/>
              <a:gd name="connsiteY3-46" fmla="*/ 34290 h 3872569"/>
              <a:gd name="connsiteX0-47" fmla="*/ 1442169 w 1442169"/>
              <a:gd name="connsiteY0-48" fmla="*/ 3872569 h 3872569"/>
              <a:gd name="connsiteX1-49" fmla="*/ 0 w 1442169"/>
              <a:gd name="connsiteY1-50" fmla="*/ 3872569 h 3872569"/>
              <a:gd name="connsiteX2-51" fmla="*/ 0 w 1442169"/>
              <a:gd name="connsiteY2-52" fmla="*/ 0 h 3872569"/>
              <a:gd name="connsiteX3-53" fmla="*/ 1305009 w 1442169"/>
              <a:gd name="connsiteY3-54" fmla="*/ 34290 h 3872569"/>
              <a:gd name="connsiteX0-55" fmla="*/ 1442169 w 1442169"/>
              <a:gd name="connsiteY0-56" fmla="*/ 3872569 h 3872569"/>
              <a:gd name="connsiteX1-57" fmla="*/ 0 w 1442169"/>
              <a:gd name="connsiteY1-58" fmla="*/ 3872569 h 3872569"/>
              <a:gd name="connsiteX2-59" fmla="*/ 0 w 1442169"/>
              <a:gd name="connsiteY2-60" fmla="*/ 0 h 3872569"/>
              <a:gd name="connsiteX3-61" fmla="*/ 1209759 w 1442169"/>
              <a:gd name="connsiteY3-62" fmla="*/ 15240 h 3872569"/>
              <a:gd name="connsiteX0-63" fmla="*/ 1442169 w 1442169"/>
              <a:gd name="connsiteY0-64" fmla="*/ 3872569 h 3872569"/>
              <a:gd name="connsiteX1-65" fmla="*/ 0 w 1442169"/>
              <a:gd name="connsiteY1-66" fmla="*/ 3872569 h 3872569"/>
              <a:gd name="connsiteX2-67" fmla="*/ 0 w 1442169"/>
              <a:gd name="connsiteY2-68" fmla="*/ 0 h 3872569"/>
              <a:gd name="connsiteX3-69" fmla="*/ 962109 w 1442169"/>
              <a:gd name="connsiteY3-70" fmla="*/ 15240 h 3872569"/>
              <a:gd name="connsiteX0-71" fmla="*/ 1442169 w 1442169"/>
              <a:gd name="connsiteY0-72" fmla="*/ 3876379 h 3876379"/>
              <a:gd name="connsiteX1-73" fmla="*/ 0 w 1442169"/>
              <a:gd name="connsiteY1-74" fmla="*/ 3876379 h 3876379"/>
              <a:gd name="connsiteX2-75" fmla="*/ 0 w 1442169"/>
              <a:gd name="connsiteY2-76" fmla="*/ 3810 h 3876379"/>
              <a:gd name="connsiteX3-77" fmla="*/ 657309 w 1442169"/>
              <a:gd name="connsiteY3-78" fmla="*/ 0 h 3876379"/>
            </a:gdLst>
            <a:ahLst/>
            <a:cxnLst>
              <a:cxn ang="0">
                <a:pos x="connsiteX0-1" y="connsiteY0-2"/>
              </a:cxn>
              <a:cxn ang="0">
                <a:pos x="connsiteX1-3" y="connsiteY1-4"/>
              </a:cxn>
              <a:cxn ang="0">
                <a:pos x="connsiteX2-5" y="connsiteY2-6"/>
              </a:cxn>
              <a:cxn ang="0">
                <a:pos x="connsiteX3-7" y="connsiteY3-8"/>
              </a:cxn>
            </a:cxnLst>
            <a:rect l="l" t="t" r="r" b="b"/>
            <a:pathLst>
              <a:path w="1442169" h="3876379">
                <a:moveTo>
                  <a:pt x="1442169" y="3876379"/>
                </a:moveTo>
                <a:lnTo>
                  <a:pt x="0" y="3876379"/>
                </a:lnTo>
                <a:lnTo>
                  <a:pt x="0" y="3810"/>
                </a:lnTo>
                <a:lnTo>
                  <a:pt x="657309" y="0"/>
                </a:lnTo>
              </a:path>
            </a:pathLst>
          </a:cu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907804" y="3489978"/>
            <a:ext cx="1661128" cy="830997"/>
          </a:xfrm>
          <a:prstGeom prst="rect">
            <a:avLst/>
          </a:prstGeom>
          <a:noFill/>
        </p:spPr>
        <p:txBody>
          <a:bodyPr wrap="square" rtlCol="0">
            <a:spAutoFit/>
          </a:bodyPr>
          <a:lstStyle/>
          <a:p>
            <a:pPr algn="dist"/>
            <a:r>
              <a:rPr lang="zh-CN" altLang="en-US" sz="4800" spc="100" dirty="0">
                <a:solidFill>
                  <a:schemeClr val="bg1"/>
                </a:solidFill>
                <a:latin typeface="+mj-ea"/>
                <a:ea typeface="+mj-ea"/>
              </a:rPr>
              <a:t>目录</a:t>
            </a:r>
            <a:endParaRPr lang="zh-CN" altLang="en-US" sz="4800" spc="100" dirty="0">
              <a:solidFill>
                <a:schemeClr val="bg1"/>
              </a:solidFill>
              <a:latin typeface="+mj-ea"/>
              <a:ea typeface="+mj-ea"/>
            </a:endParaRPr>
          </a:p>
        </p:txBody>
      </p:sp>
      <p:sp>
        <p:nvSpPr>
          <p:cNvPr id="17" name="文本框 16"/>
          <p:cNvSpPr txBox="1"/>
          <p:nvPr/>
        </p:nvSpPr>
        <p:spPr>
          <a:xfrm>
            <a:off x="726219" y="2317349"/>
            <a:ext cx="3981451" cy="952633"/>
          </a:xfrm>
          <a:prstGeom prst="rect">
            <a:avLst/>
          </a:prstGeom>
          <a:noFill/>
        </p:spPr>
        <p:txBody>
          <a:bodyPr wrap="square" rtlCol="0">
            <a:spAutoFit/>
          </a:bodyPr>
          <a:lstStyle/>
          <a:p>
            <a:pPr algn="dist">
              <a:lnSpc>
                <a:spcPct val="130000"/>
              </a:lnSpc>
            </a:pPr>
            <a:r>
              <a:rPr lang="en-US" altLang="zh-CN" sz="4800" b="1" spc="100" dirty="0" smtClean="0">
                <a:solidFill>
                  <a:schemeClr val="bg1"/>
                </a:solidFill>
              </a:rPr>
              <a:t>CONTENTS</a:t>
            </a:r>
            <a:endParaRPr lang="zh-CN" altLang="en-US" sz="4800" b="1" spc="100" dirty="0">
              <a:solidFill>
                <a:schemeClr val="bg1"/>
              </a:solidFill>
            </a:endParaRPr>
          </a:p>
        </p:txBody>
      </p:sp>
      <p:sp>
        <p:nvSpPr>
          <p:cNvPr id="18" name="矩形 3"/>
          <p:cNvSpPr/>
          <p:nvPr/>
        </p:nvSpPr>
        <p:spPr>
          <a:xfrm flipH="1" flipV="1">
            <a:off x="2411140" y="1665507"/>
            <a:ext cx="1442169" cy="3876379"/>
          </a:xfrm>
          <a:custGeom>
            <a:avLst/>
            <a:gdLst>
              <a:gd name="connsiteX0" fmla="*/ 0 w 2470869"/>
              <a:gd name="connsiteY0" fmla="*/ 0 h 3872569"/>
              <a:gd name="connsiteX1" fmla="*/ 2470869 w 2470869"/>
              <a:gd name="connsiteY1" fmla="*/ 0 h 3872569"/>
              <a:gd name="connsiteX2" fmla="*/ 2470869 w 2470869"/>
              <a:gd name="connsiteY2" fmla="*/ 3872569 h 3872569"/>
              <a:gd name="connsiteX3" fmla="*/ 0 w 2470869"/>
              <a:gd name="connsiteY3" fmla="*/ 3872569 h 3872569"/>
              <a:gd name="connsiteX4" fmla="*/ 0 w 2470869"/>
              <a:gd name="connsiteY4" fmla="*/ 0 h 3872569"/>
              <a:gd name="connsiteX0-1" fmla="*/ 2470869 w 2562309"/>
              <a:gd name="connsiteY0-2" fmla="*/ 0 h 3872569"/>
              <a:gd name="connsiteX1-3" fmla="*/ 2470869 w 2562309"/>
              <a:gd name="connsiteY1-4" fmla="*/ 3872569 h 3872569"/>
              <a:gd name="connsiteX2-5" fmla="*/ 0 w 2562309"/>
              <a:gd name="connsiteY2-6" fmla="*/ 3872569 h 3872569"/>
              <a:gd name="connsiteX3-7" fmla="*/ 0 w 2562309"/>
              <a:gd name="connsiteY3-8" fmla="*/ 0 h 3872569"/>
              <a:gd name="connsiteX4-9" fmla="*/ 2562309 w 2562309"/>
              <a:gd name="connsiteY4-10" fmla="*/ 91440 h 3872569"/>
              <a:gd name="connsiteX0-11" fmla="*/ 2470869 w 2470869"/>
              <a:gd name="connsiteY0-12" fmla="*/ 0 h 3872569"/>
              <a:gd name="connsiteX1-13" fmla="*/ 2470869 w 2470869"/>
              <a:gd name="connsiteY1-14" fmla="*/ 3872569 h 3872569"/>
              <a:gd name="connsiteX2-15" fmla="*/ 0 w 2470869"/>
              <a:gd name="connsiteY2-16" fmla="*/ 3872569 h 3872569"/>
              <a:gd name="connsiteX3-17" fmla="*/ 0 w 2470869"/>
              <a:gd name="connsiteY3-18" fmla="*/ 0 h 3872569"/>
              <a:gd name="connsiteX4-19" fmla="*/ 1362159 w 2470869"/>
              <a:gd name="connsiteY4-20" fmla="*/ 53340 h 3872569"/>
              <a:gd name="connsiteX0-21" fmla="*/ 2470869 w 2470869"/>
              <a:gd name="connsiteY0-22" fmla="*/ 0 h 3872569"/>
              <a:gd name="connsiteX1-23" fmla="*/ 2470869 w 2470869"/>
              <a:gd name="connsiteY1-24" fmla="*/ 3872569 h 3872569"/>
              <a:gd name="connsiteX2-25" fmla="*/ 0 w 2470869"/>
              <a:gd name="connsiteY2-26" fmla="*/ 3872569 h 3872569"/>
              <a:gd name="connsiteX3-27" fmla="*/ 0 w 2470869"/>
              <a:gd name="connsiteY3-28" fmla="*/ 0 h 3872569"/>
              <a:gd name="connsiteX4-29" fmla="*/ 1305009 w 2470869"/>
              <a:gd name="connsiteY4-30" fmla="*/ 34290 h 3872569"/>
              <a:gd name="connsiteX0-31" fmla="*/ 2470869 w 2470869"/>
              <a:gd name="connsiteY0-32" fmla="*/ 3872569 h 3872569"/>
              <a:gd name="connsiteX1-33" fmla="*/ 0 w 2470869"/>
              <a:gd name="connsiteY1-34" fmla="*/ 3872569 h 3872569"/>
              <a:gd name="connsiteX2-35" fmla="*/ 0 w 2470869"/>
              <a:gd name="connsiteY2-36" fmla="*/ 0 h 3872569"/>
              <a:gd name="connsiteX3-37" fmla="*/ 1305009 w 2470869"/>
              <a:gd name="connsiteY3-38" fmla="*/ 34290 h 3872569"/>
              <a:gd name="connsiteX0-39" fmla="*/ 1594569 w 1594569"/>
              <a:gd name="connsiteY0-40" fmla="*/ 3872569 h 3872569"/>
              <a:gd name="connsiteX1-41" fmla="*/ 0 w 1594569"/>
              <a:gd name="connsiteY1-42" fmla="*/ 3872569 h 3872569"/>
              <a:gd name="connsiteX2-43" fmla="*/ 0 w 1594569"/>
              <a:gd name="connsiteY2-44" fmla="*/ 0 h 3872569"/>
              <a:gd name="connsiteX3-45" fmla="*/ 1305009 w 1594569"/>
              <a:gd name="connsiteY3-46" fmla="*/ 34290 h 3872569"/>
              <a:gd name="connsiteX0-47" fmla="*/ 1442169 w 1442169"/>
              <a:gd name="connsiteY0-48" fmla="*/ 3872569 h 3872569"/>
              <a:gd name="connsiteX1-49" fmla="*/ 0 w 1442169"/>
              <a:gd name="connsiteY1-50" fmla="*/ 3872569 h 3872569"/>
              <a:gd name="connsiteX2-51" fmla="*/ 0 w 1442169"/>
              <a:gd name="connsiteY2-52" fmla="*/ 0 h 3872569"/>
              <a:gd name="connsiteX3-53" fmla="*/ 1305009 w 1442169"/>
              <a:gd name="connsiteY3-54" fmla="*/ 34290 h 3872569"/>
              <a:gd name="connsiteX0-55" fmla="*/ 1442169 w 1442169"/>
              <a:gd name="connsiteY0-56" fmla="*/ 3872569 h 3872569"/>
              <a:gd name="connsiteX1-57" fmla="*/ 0 w 1442169"/>
              <a:gd name="connsiteY1-58" fmla="*/ 3872569 h 3872569"/>
              <a:gd name="connsiteX2-59" fmla="*/ 0 w 1442169"/>
              <a:gd name="connsiteY2-60" fmla="*/ 0 h 3872569"/>
              <a:gd name="connsiteX3-61" fmla="*/ 1209759 w 1442169"/>
              <a:gd name="connsiteY3-62" fmla="*/ 15240 h 3872569"/>
              <a:gd name="connsiteX0-63" fmla="*/ 1442169 w 1442169"/>
              <a:gd name="connsiteY0-64" fmla="*/ 3872569 h 3872569"/>
              <a:gd name="connsiteX1-65" fmla="*/ 0 w 1442169"/>
              <a:gd name="connsiteY1-66" fmla="*/ 3872569 h 3872569"/>
              <a:gd name="connsiteX2-67" fmla="*/ 0 w 1442169"/>
              <a:gd name="connsiteY2-68" fmla="*/ 0 h 3872569"/>
              <a:gd name="connsiteX3-69" fmla="*/ 962109 w 1442169"/>
              <a:gd name="connsiteY3-70" fmla="*/ 15240 h 3872569"/>
              <a:gd name="connsiteX0-71" fmla="*/ 1442169 w 1442169"/>
              <a:gd name="connsiteY0-72" fmla="*/ 3876379 h 3876379"/>
              <a:gd name="connsiteX1-73" fmla="*/ 0 w 1442169"/>
              <a:gd name="connsiteY1-74" fmla="*/ 3876379 h 3876379"/>
              <a:gd name="connsiteX2-75" fmla="*/ 0 w 1442169"/>
              <a:gd name="connsiteY2-76" fmla="*/ 3810 h 3876379"/>
              <a:gd name="connsiteX3-77" fmla="*/ 657309 w 1442169"/>
              <a:gd name="connsiteY3-78" fmla="*/ 0 h 3876379"/>
            </a:gdLst>
            <a:ahLst/>
            <a:cxnLst>
              <a:cxn ang="0">
                <a:pos x="connsiteX0-1" y="connsiteY0-2"/>
              </a:cxn>
              <a:cxn ang="0">
                <a:pos x="connsiteX1-3" y="connsiteY1-4"/>
              </a:cxn>
              <a:cxn ang="0">
                <a:pos x="connsiteX2-5" y="connsiteY2-6"/>
              </a:cxn>
              <a:cxn ang="0">
                <a:pos x="connsiteX3-7" y="connsiteY3-8"/>
              </a:cxn>
            </a:cxnLst>
            <a:rect l="l" t="t" r="r" b="b"/>
            <a:pathLst>
              <a:path w="1442169" h="3876379">
                <a:moveTo>
                  <a:pt x="1442169" y="3876379"/>
                </a:moveTo>
                <a:lnTo>
                  <a:pt x="0" y="3876379"/>
                </a:lnTo>
                <a:lnTo>
                  <a:pt x="0" y="3810"/>
                </a:lnTo>
                <a:lnTo>
                  <a:pt x="657309" y="0"/>
                </a:lnTo>
              </a:path>
            </a:pathLst>
          </a:custGeom>
          <a:noFill/>
          <a:ln w="571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连接符 18"/>
          <p:cNvCxnSpPr/>
          <p:nvPr/>
        </p:nvCxnSpPr>
        <p:spPr>
          <a:xfrm flipH="1">
            <a:off x="2195761" y="1390234"/>
            <a:ext cx="260591" cy="312637"/>
          </a:xfrm>
          <a:prstGeom prst="line">
            <a:avLst/>
          </a:prstGeom>
          <a:ln w="127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2341717" y="1252701"/>
            <a:ext cx="375228" cy="450170"/>
          </a:xfrm>
          <a:prstGeom prst="line">
            <a:avLst/>
          </a:prstGeom>
          <a:ln w="127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3002287" y="5368697"/>
            <a:ext cx="184059" cy="22082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3057243" y="5413201"/>
            <a:ext cx="233659" cy="280325"/>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7127983" y="1536984"/>
            <a:ext cx="786183" cy="646331"/>
          </a:xfrm>
          <a:prstGeom prst="rect">
            <a:avLst/>
          </a:prstGeom>
          <a:noFill/>
        </p:spPr>
        <p:txBody>
          <a:bodyPr wrap="square" rtlCol="0">
            <a:spAutoFit/>
          </a:bodyPr>
          <a:lstStyle/>
          <a:p>
            <a:pPr algn="ctr"/>
            <a:r>
              <a:rPr lang="en-US" altLang="zh-CN" sz="3600" b="1" dirty="0" smtClean="0">
                <a:solidFill>
                  <a:schemeClr val="bg1"/>
                </a:solidFill>
              </a:rPr>
              <a:t>01</a:t>
            </a:r>
            <a:endParaRPr lang="zh-CN" altLang="en-US" sz="3600" b="1" dirty="0">
              <a:solidFill>
                <a:schemeClr val="bg1"/>
              </a:solidFill>
            </a:endParaRPr>
          </a:p>
        </p:txBody>
      </p:sp>
      <p:sp>
        <p:nvSpPr>
          <p:cNvPr id="24" name="文本框 23"/>
          <p:cNvSpPr txBox="1"/>
          <p:nvPr/>
        </p:nvSpPr>
        <p:spPr>
          <a:xfrm>
            <a:off x="7127983" y="2752736"/>
            <a:ext cx="786183" cy="646331"/>
          </a:xfrm>
          <a:prstGeom prst="rect">
            <a:avLst/>
          </a:prstGeom>
          <a:noFill/>
        </p:spPr>
        <p:txBody>
          <a:bodyPr wrap="square" rtlCol="0">
            <a:spAutoFit/>
          </a:bodyPr>
          <a:lstStyle/>
          <a:p>
            <a:pPr algn="ctr"/>
            <a:r>
              <a:rPr lang="en-US" altLang="zh-CN" sz="3600" b="1" dirty="0" smtClean="0">
                <a:solidFill>
                  <a:schemeClr val="bg1"/>
                </a:solidFill>
              </a:rPr>
              <a:t>02</a:t>
            </a:r>
            <a:endParaRPr lang="zh-CN" altLang="en-US" sz="3600" b="1" dirty="0">
              <a:solidFill>
                <a:schemeClr val="bg1"/>
              </a:solidFill>
            </a:endParaRPr>
          </a:p>
        </p:txBody>
      </p:sp>
      <p:sp>
        <p:nvSpPr>
          <p:cNvPr id="25" name="文本框 24"/>
          <p:cNvSpPr txBox="1"/>
          <p:nvPr/>
        </p:nvSpPr>
        <p:spPr>
          <a:xfrm>
            <a:off x="7127983" y="3968488"/>
            <a:ext cx="786183" cy="646331"/>
          </a:xfrm>
          <a:prstGeom prst="rect">
            <a:avLst/>
          </a:prstGeom>
          <a:noFill/>
        </p:spPr>
        <p:txBody>
          <a:bodyPr wrap="square" rtlCol="0">
            <a:spAutoFit/>
          </a:bodyPr>
          <a:lstStyle/>
          <a:p>
            <a:pPr algn="ctr"/>
            <a:r>
              <a:rPr lang="en-US" altLang="zh-CN" sz="3600" b="1" dirty="0" smtClean="0">
                <a:solidFill>
                  <a:schemeClr val="bg1"/>
                </a:solidFill>
              </a:rPr>
              <a:t>03</a:t>
            </a:r>
            <a:endParaRPr lang="zh-CN" altLang="en-US" sz="3600" b="1" dirty="0">
              <a:solidFill>
                <a:schemeClr val="bg1"/>
              </a:solidFill>
            </a:endParaRPr>
          </a:p>
        </p:txBody>
      </p:sp>
      <p:sp>
        <p:nvSpPr>
          <p:cNvPr id="26" name="文本框 25"/>
          <p:cNvSpPr txBox="1"/>
          <p:nvPr/>
        </p:nvSpPr>
        <p:spPr>
          <a:xfrm>
            <a:off x="7127983" y="5184240"/>
            <a:ext cx="786183" cy="646331"/>
          </a:xfrm>
          <a:prstGeom prst="rect">
            <a:avLst/>
          </a:prstGeom>
          <a:noFill/>
        </p:spPr>
        <p:txBody>
          <a:bodyPr wrap="square" rtlCol="0">
            <a:spAutoFit/>
          </a:bodyPr>
          <a:lstStyle/>
          <a:p>
            <a:pPr algn="ctr"/>
            <a:r>
              <a:rPr lang="en-US" altLang="zh-CN" sz="3600" b="1" dirty="0" smtClean="0">
                <a:solidFill>
                  <a:schemeClr val="bg1"/>
                </a:solidFill>
              </a:rPr>
              <a:t>04</a:t>
            </a:r>
            <a:endParaRPr lang="zh-CN" altLang="en-US" sz="3600" b="1" dirty="0">
              <a:solidFill>
                <a:schemeClr val="bg1"/>
              </a:solidFill>
            </a:endParaRPr>
          </a:p>
        </p:txBody>
      </p:sp>
      <p:sp>
        <p:nvSpPr>
          <p:cNvPr id="27" name="文本框 26"/>
          <p:cNvSpPr txBox="1"/>
          <p:nvPr/>
        </p:nvSpPr>
        <p:spPr>
          <a:xfrm>
            <a:off x="8123746" y="1491449"/>
            <a:ext cx="2886312" cy="730885"/>
          </a:xfrm>
          <a:prstGeom prst="rect">
            <a:avLst/>
          </a:prstGeom>
          <a:noFill/>
        </p:spPr>
        <p:txBody>
          <a:bodyPr wrap="square" rtlCol="0">
            <a:spAutoFit/>
          </a:bodyPr>
          <a:lstStyle/>
          <a:p>
            <a:pPr algn="dist">
              <a:lnSpc>
                <a:spcPct val="130000"/>
              </a:lnSpc>
            </a:pPr>
            <a:r>
              <a:rPr lang="zh-CN" altLang="en-US" sz="3200" spc="100" dirty="0" smtClean="0">
                <a:solidFill>
                  <a:srgbClr val="0F6FC6"/>
                </a:solidFill>
                <a:latin typeface="+mj-ea"/>
                <a:ea typeface="+mj-ea"/>
              </a:rPr>
              <a:t>研究背景</a:t>
            </a:r>
            <a:endParaRPr lang="zh-CN" altLang="en-US" sz="3200" spc="100" dirty="0" smtClean="0">
              <a:solidFill>
                <a:srgbClr val="0F6FC6"/>
              </a:solidFill>
              <a:latin typeface="+mj-ea"/>
              <a:ea typeface="+mj-ea"/>
            </a:endParaRPr>
          </a:p>
        </p:txBody>
      </p:sp>
      <p:sp>
        <p:nvSpPr>
          <p:cNvPr id="28" name="文本框 27"/>
          <p:cNvSpPr txBox="1"/>
          <p:nvPr/>
        </p:nvSpPr>
        <p:spPr>
          <a:xfrm>
            <a:off x="8123555" y="2708275"/>
            <a:ext cx="2886075" cy="730885"/>
          </a:xfrm>
          <a:prstGeom prst="rect">
            <a:avLst/>
          </a:prstGeom>
          <a:noFill/>
        </p:spPr>
        <p:txBody>
          <a:bodyPr wrap="square" rtlCol="0">
            <a:spAutoFit/>
          </a:bodyPr>
          <a:lstStyle/>
          <a:p>
            <a:pPr algn="dist">
              <a:lnSpc>
                <a:spcPct val="130000"/>
              </a:lnSpc>
            </a:pPr>
            <a:r>
              <a:rPr lang="zh-CN" altLang="en-US" sz="3200" spc="100" dirty="0" smtClean="0">
                <a:solidFill>
                  <a:srgbClr val="0F6FC6"/>
                </a:solidFill>
                <a:latin typeface="+mj-ea"/>
                <a:ea typeface="+mj-ea"/>
              </a:rPr>
              <a:t>网络结构</a:t>
            </a:r>
            <a:endParaRPr lang="zh-CN" altLang="en-US" sz="3200" spc="100" dirty="0" smtClean="0">
              <a:solidFill>
                <a:srgbClr val="0F6FC6"/>
              </a:solidFill>
              <a:latin typeface="+mj-ea"/>
              <a:ea typeface="+mj-ea"/>
            </a:endParaRPr>
          </a:p>
        </p:txBody>
      </p:sp>
      <p:sp>
        <p:nvSpPr>
          <p:cNvPr id="29" name="文本框 28"/>
          <p:cNvSpPr txBox="1"/>
          <p:nvPr/>
        </p:nvSpPr>
        <p:spPr>
          <a:xfrm>
            <a:off x="8123746" y="3924583"/>
            <a:ext cx="2886312" cy="730885"/>
          </a:xfrm>
          <a:prstGeom prst="rect">
            <a:avLst/>
          </a:prstGeom>
          <a:noFill/>
        </p:spPr>
        <p:txBody>
          <a:bodyPr wrap="square" rtlCol="0">
            <a:spAutoFit/>
          </a:bodyPr>
          <a:lstStyle/>
          <a:p>
            <a:pPr algn="dist">
              <a:lnSpc>
                <a:spcPct val="130000"/>
              </a:lnSpc>
            </a:pPr>
            <a:r>
              <a:rPr lang="zh-CN" altLang="en-US" sz="3200" spc="100" dirty="0" smtClean="0">
                <a:solidFill>
                  <a:srgbClr val="0F6FC6"/>
                </a:solidFill>
                <a:latin typeface="+mj-ea"/>
                <a:ea typeface="+mj-ea"/>
              </a:rPr>
              <a:t>应用领域</a:t>
            </a:r>
            <a:endParaRPr lang="zh-CN" altLang="en-US" sz="3200" spc="100" dirty="0" smtClean="0">
              <a:solidFill>
                <a:srgbClr val="0F6FC6"/>
              </a:solidFill>
              <a:latin typeface="+mj-ea"/>
              <a:ea typeface="+mj-ea"/>
            </a:endParaRPr>
          </a:p>
        </p:txBody>
      </p:sp>
      <p:sp>
        <p:nvSpPr>
          <p:cNvPr id="30" name="文本框 29"/>
          <p:cNvSpPr txBox="1"/>
          <p:nvPr/>
        </p:nvSpPr>
        <p:spPr>
          <a:xfrm>
            <a:off x="8105205" y="5141151"/>
            <a:ext cx="2886312" cy="730885"/>
          </a:xfrm>
          <a:prstGeom prst="rect">
            <a:avLst/>
          </a:prstGeom>
          <a:noFill/>
        </p:spPr>
        <p:txBody>
          <a:bodyPr wrap="square" rtlCol="0">
            <a:spAutoFit/>
          </a:bodyPr>
          <a:lstStyle/>
          <a:p>
            <a:pPr algn="dist">
              <a:lnSpc>
                <a:spcPct val="130000"/>
              </a:lnSpc>
            </a:pPr>
            <a:r>
              <a:rPr lang="zh-CN" altLang="en-US" sz="3200" spc="100" dirty="0" smtClean="0">
                <a:solidFill>
                  <a:srgbClr val="0F6FC6"/>
                </a:solidFill>
                <a:latin typeface="+mj-ea"/>
                <a:ea typeface="+mj-ea"/>
              </a:rPr>
              <a:t>发展方向</a:t>
            </a:r>
            <a:endParaRPr lang="zh-CN" altLang="en-US" sz="3200" spc="100" dirty="0" smtClean="0">
              <a:solidFill>
                <a:srgbClr val="0F6FC6"/>
              </a:solidFill>
              <a:latin typeface="+mj-ea"/>
              <a:ea typeface="+mj-ea"/>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网络结构</a:t>
            </a:r>
            <a:endParaRPr lang="zh-CN" altLang="en-US" dirty="0"/>
          </a:p>
        </p:txBody>
      </p:sp>
      <p:sp>
        <p:nvSpPr>
          <p:cNvPr id="12" name="等腰三角形 11"/>
          <p:cNvSpPr/>
          <p:nvPr/>
        </p:nvSpPr>
        <p:spPr>
          <a:xfrm rot="20091718">
            <a:off x="10952004" y="3945544"/>
            <a:ext cx="808356" cy="696859"/>
          </a:xfrm>
          <a:prstGeom prst="triangle">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931488" y="1723565"/>
            <a:ext cx="150155" cy="150155"/>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7882839" y="1895741"/>
            <a:ext cx="97299" cy="97299"/>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11697455">
            <a:off x="8306921" y="2535611"/>
            <a:ext cx="150155" cy="150155"/>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rot="11697455">
            <a:off x="8405414" y="2428295"/>
            <a:ext cx="97299" cy="97299"/>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1488" y="91404"/>
            <a:ext cx="804864" cy="66588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pic>
        <p:nvPicPr>
          <p:cNvPr id="5" name="图片占位符 4"/>
          <p:cNvPicPr>
            <a:picLocks noChangeAspect="1"/>
          </p:cNvPicPr>
          <p:nvPr>
            <p:ph type="pic" sz="quarter" idx="13"/>
          </p:nvPr>
        </p:nvPicPr>
        <p:blipFill>
          <a:blip r:embed="rId1"/>
          <a:stretch>
            <a:fillRect/>
          </a:stretch>
        </p:blipFill>
        <p:spPr>
          <a:xfrm rot="5400000">
            <a:off x="805180" y="2064385"/>
            <a:ext cx="4904105" cy="3228340"/>
          </a:xfrm>
          <a:prstGeom prst="rect">
            <a:avLst/>
          </a:prstGeom>
        </p:spPr>
      </p:pic>
      <p:pic>
        <p:nvPicPr>
          <p:cNvPr id="7" name="图片 6"/>
          <p:cNvPicPr>
            <a:picLocks noChangeAspect="1"/>
          </p:cNvPicPr>
          <p:nvPr/>
        </p:nvPicPr>
        <p:blipFill>
          <a:blip r:embed="rId2"/>
          <a:stretch>
            <a:fillRect/>
          </a:stretch>
        </p:blipFill>
        <p:spPr>
          <a:xfrm rot="5400000">
            <a:off x="6338570" y="2189480"/>
            <a:ext cx="4904740" cy="297815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网络结构</a:t>
            </a:r>
            <a:endParaRPr lang="zh-CN" altLang="en-US" dirty="0"/>
          </a:p>
        </p:txBody>
      </p:sp>
      <p:sp>
        <p:nvSpPr>
          <p:cNvPr id="12" name="等腰三角形 11"/>
          <p:cNvSpPr/>
          <p:nvPr/>
        </p:nvSpPr>
        <p:spPr>
          <a:xfrm rot="20091718">
            <a:off x="10952004" y="3945544"/>
            <a:ext cx="808356" cy="696859"/>
          </a:xfrm>
          <a:prstGeom prst="triangle">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931488" y="1723565"/>
            <a:ext cx="150155" cy="150155"/>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7882839" y="1895741"/>
            <a:ext cx="97299" cy="97299"/>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11697455">
            <a:off x="8306921" y="2535611"/>
            <a:ext cx="150155" cy="150155"/>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rot="11697455">
            <a:off x="8405414" y="2428295"/>
            <a:ext cx="97299" cy="97299"/>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1488" y="91404"/>
            <a:ext cx="804864" cy="66588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pic>
        <p:nvPicPr>
          <p:cNvPr id="8" name="图片占位符 7"/>
          <p:cNvPicPr>
            <a:picLocks noChangeAspect="1"/>
          </p:cNvPicPr>
          <p:nvPr>
            <p:ph type="pic" sz="quarter" idx="13"/>
          </p:nvPr>
        </p:nvPicPr>
        <p:blipFill>
          <a:blip r:embed="rId1"/>
          <a:stretch>
            <a:fillRect/>
          </a:stretch>
        </p:blipFill>
        <p:spPr>
          <a:xfrm>
            <a:off x="1160145" y="1180465"/>
            <a:ext cx="3582670" cy="4924425"/>
          </a:xfrm>
          <a:prstGeom prst="rect">
            <a:avLst/>
          </a:prstGeom>
        </p:spPr>
      </p:pic>
      <p:sp>
        <p:nvSpPr>
          <p:cNvPr id="10" name="文本框 9"/>
          <p:cNvSpPr txBox="1"/>
          <p:nvPr/>
        </p:nvSpPr>
        <p:spPr>
          <a:xfrm>
            <a:off x="5339080" y="1584960"/>
            <a:ext cx="6283960" cy="3688080"/>
          </a:xfrm>
          <a:prstGeom prst="rect">
            <a:avLst/>
          </a:prstGeom>
          <a:noFill/>
        </p:spPr>
        <p:txBody>
          <a:bodyPr wrap="square" rtlCol="0">
            <a:spAutoFit/>
          </a:bodyPr>
          <a:p>
            <a:pPr>
              <a:lnSpc>
                <a:spcPct val="130000"/>
              </a:lnSpc>
            </a:pPr>
            <a:r>
              <a:rPr lang="en-US" altLang="zh-CN" spc="100" dirty="0" smtClean="0"/>
              <a:t>Mask</a:t>
            </a:r>
            <a:r>
              <a:rPr lang="zh-CN" altLang="en-US" spc="100" dirty="0" smtClean="0"/>
              <a:t>层</a:t>
            </a:r>
            <a:endParaRPr lang="zh-CN" altLang="en-US" spc="100" dirty="0" smtClean="0"/>
          </a:p>
          <a:p>
            <a:pPr>
              <a:lnSpc>
                <a:spcPct val="130000"/>
              </a:lnSpc>
            </a:pPr>
            <a:r>
              <a:rPr lang="zh-CN" altLang="en-US" spc="100" dirty="0" smtClean="0"/>
              <a:t>      防止在训练的时候使用未来的输出的信息，将当前输入信息之后的所有信息都mask掉，保证预测位置i的信息只能基于比i小的输出。</a:t>
            </a:r>
            <a:endParaRPr lang="zh-CN" altLang="en-US" spc="100" dirty="0" smtClean="0"/>
          </a:p>
          <a:p>
            <a:pPr>
              <a:lnSpc>
                <a:spcPct val="130000"/>
              </a:lnSpc>
            </a:pPr>
            <a:endParaRPr lang="zh-CN" altLang="en-US" spc="100" dirty="0" smtClean="0"/>
          </a:p>
          <a:p>
            <a:pPr>
              <a:lnSpc>
                <a:spcPct val="130000"/>
              </a:lnSpc>
            </a:pPr>
            <a:r>
              <a:rPr lang="en-US" altLang="zh-CN" spc="100" dirty="0" smtClean="0"/>
              <a:t>M</a:t>
            </a:r>
            <a:r>
              <a:rPr lang="en-US" altLang="zh-CN" spc="100" dirty="0" smtClean="0">
                <a:sym typeface="+mn-ea"/>
              </a:rPr>
              <a:t>u</a:t>
            </a:r>
            <a:r>
              <a:rPr lang="en-US" altLang="zh-CN" spc="100" dirty="0" smtClean="0"/>
              <a:t>l</a:t>
            </a:r>
            <a:r>
              <a:rPr lang="en-US" altLang="zh-CN" spc="100" dirty="0" smtClean="0">
                <a:sym typeface="+mn-ea"/>
              </a:rPr>
              <a:t>t</a:t>
            </a:r>
            <a:r>
              <a:rPr lang="en-US" altLang="zh-CN" spc="100" dirty="0" smtClean="0"/>
              <a:t>i-Head</a:t>
            </a:r>
            <a:r>
              <a:rPr lang="zh-CN" altLang="en-US" spc="100" dirty="0" smtClean="0"/>
              <a:t>层</a:t>
            </a:r>
            <a:endParaRPr lang="zh-CN" altLang="en-US" spc="100" dirty="0" smtClean="0"/>
          </a:p>
          <a:p>
            <a:pPr>
              <a:lnSpc>
                <a:spcPct val="130000"/>
              </a:lnSpc>
            </a:pPr>
            <a:r>
              <a:rPr lang="zh-CN" altLang="en-US" spc="100" dirty="0" smtClean="0"/>
              <a:t>      它的输入包括两个部分，第一个部分是第一个子层的输出，第二个部分是</a:t>
            </a:r>
            <a:r>
              <a:rPr lang="en-US" altLang="zh-CN" spc="100" dirty="0" smtClean="0"/>
              <a:t>e</a:t>
            </a:r>
            <a:r>
              <a:rPr lang="zh-CN" altLang="en-US" spc="100" dirty="0" smtClean="0"/>
              <a:t>ncoder层的输出，这样将encoder层和decoder层串联起来，以进行词与词之间的信息交换，这里信息交换是通过共享</a:t>
            </a:r>
            <a:r>
              <a:rPr lang="en-US" altLang="zh-CN" spc="100" dirty="0" smtClean="0"/>
              <a:t>K</a:t>
            </a:r>
            <a:r>
              <a:rPr lang="zh-CN" altLang="en-US" spc="100" dirty="0" smtClean="0"/>
              <a:t>,</a:t>
            </a:r>
            <a:r>
              <a:rPr lang="en-US" altLang="zh-CN" spc="100" dirty="0" smtClean="0"/>
              <a:t>V</a:t>
            </a:r>
            <a:r>
              <a:rPr lang="zh-CN" altLang="en-US" spc="100" dirty="0" smtClean="0"/>
              <a:t>的值实现</a:t>
            </a:r>
            <a:r>
              <a:rPr lang="zh-CN" altLang="en-US" spc="100" dirty="0" smtClean="0"/>
              <a:t>的。</a:t>
            </a:r>
            <a:endParaRPr lang="zh-CN" altLang="en-US" spc="100" dirty="0" smtClean="0"/>
          </a:p>
        </p:txBody>
      </p:sp>
      <p:sp>
        <p:nvSpPr>
          <p:cNvPr id="2" name="文本框 1"/>
          <p:cNvSpPr txBox="1"/>
          <p:nvPr/>
        </p:nvSpPr>
        <p:spPr>
          <a:xfrm>
            <a:off x="2315845" y="2519045"/>
            <a:ext cx="819150" cy="450850"/>
          </a:xfrm>
          <a:prstGeom prst="rect">
            <a:avLst/>
          </a:prstGeom>
          <a:noFill/>
        </p:spPr>
        <p:txBody>
          <a:bodyPr wrap="square" rtlCol="0">
            <a:spAutoFit/>
          </a:bodyPr>
          <a:p>
            <a:pPr>
              <a:lnSpc>
                <a:spcPct val="130000"/>
              </a:lnSpc>
            </a:pPr>
            <a:r>
              <a:rPr lang="en-US" altLang="zh-CN" spc="100" dirty="0" smtClean="0">
                <a:solidFill>
                  <a:srgbClr val="FF0000"/>
                </a:solidFill>
              </a:rPr>
              <a:t>K&amp;V</a:t>
            </a:r>
            <a:endParaRPr lang="en-US" altLang="zh-CN" spc="100" dirty="0" smtClean="0">
              <a:solidFill>
                <a:srgbClr val="FF0000"/>
              </a:solidFill>
            </a:endParaRPr>
          </a:p>
        </p:txBody>
      </p:sp>
      <p:sp>
        <p:nvSpPr>
          <p:cNvPr id="4" name="文本框 3"/>
          <p:cNvSpPr txBox="1"/>
          <p:nvPr/>
        </p:nvSpPr>
        <p:spPr>
          <a:xfrm>
            <a:off x="3858260" y="3355975"/>
            <a:ext cx="528320" cy="450850"/>
          </a:xfrm>
          <a:prstGeom prst="rect">
            <a:avLst/>
          </a:prstGeom>
          <a:noFill/>
        </p:spPr>
        <p:txBody>
          <a:bodyPr wrap="square" rtlCol="0">
            <a:spAutoFit/>
          </a:bodyPr>
          <a:p>
            <a:pPr>
              <a:lnSpc>
                <a:spcPct val="130000"/>
              </a:lnSpc>
            </a:pPr>
            <a:r>
              <a:rPr lang="en-US" altLang="zh-CN" spc="100" dirty="0" smtClean="0">
                <a:solidFill>
                  <a:srgbClr val="FF0000"/>
                </a:solidFill>
              </a:rPr>
              <a:t>Q</a:t>
            </a:r>
            <a:endParaRPr lang="en-US" altLang="zh-CN" spc="100" dirty="0" smtClean="0">
              <a:solidFill>
                <a:srgbClr val="FF0000"/>
              </a:solidFill>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smtClean="0"/>
              <a:t>基本结构</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grpSp>
        <p:nvGrpSpPr>
          <p:cNvPr id="2" name="组合 1"/>
          <p:cNvGrpSpPr/>
          <p:nvPr/>
        </p:nvGrpSpPr>
        <p:grpSpPr>
          <a:xfrm>
            <a:off x="1079500" y="1009650"/>
            <a:ext cx="9886950" cy="5141595"/>
            <a:chOff x="888321" y="929070"/>
            <a:chExt cx="9812692" cy="4174222"/>
          </a:xfrm>
        </p:grpSpPr>
        <p:grpSp>
          <p:nvGrpSpPr>
            <p:cNvPr id="66" name="组合 65"/>
            <p:cNvGrpSpPr/>
            <p:nvPr/>
          </p:nvGrpSpPr>
          <p:grpSpPr>
            <a:xfrm>
              <a:off x="888321" y="929070"/>
              <a:ext cx="9812692" cy="4174222"/>
              <a:chOff x="888321" y="929070"/>
              <a:chExt cx="9812692" cy="4174222"/>
            </a:xfrm>
          </p:grpSpPr>
          <p:sp>
            <p:nvSpPr>
              <p:cNvPr id="67" name="圆角矩形 23"/>
              <p:cNvSpPr/>
              <p:nvPr/>
            </p:nvSpPr>
            <p:spPr>
              <a:xfrm>
                <a:off x="888321" y="1154399"/>
                <a:ext cx="9812692" cy="3948893"/>
              </a:xfrm>
              <a:custGeom>
                <a:avLst/>
                <a:gdLst>
                  <a:gd name="connsiteX0" fmla="*/ 0 w 4815770"/>
                  <a:gd name="connsiteY0" fmla="*/ 323856 h 1943100"/>
                  <a:gd name="connsiteX1" fmla="*/ 323856 w 4815770"/>
                  <a:gd name="connsiteY1" fmla="*/ 0 h 1943100"/>
                  <a:gd name="connsiteX2" fmla="*/ 4491914 w 4815770"/>
                  <a:gd name="connsiteY2" fmla="*/ 0 h 1943100"/>
                  <a:gd name="connsiteX3" fmla="*/ 4815770 w 4815770"/>
                  <a:gd name="connsiteY3" fmla="*/ 323856 h 1943100"/>
                  <a:gd name="connsiteX4" fmla="*/ 4815770 w 4815770"/>
                  <a:gd name="connsiteY4" fmla="*/ 1619244 h 1943100"/>
                  <a:gd name="connsiteX5" fmla="*/ 4491914 w 4815770"/>
                  <a:gd name="connsiteY5" fmla="*/ 1943100 h 1943100"/>
                  <a:gd name="connsiteX6" fmla="*/ 323856 w 4815770"/>
                  <a:gd name="connsiteY6" fmla="*/ 1943100 h 1943100"/>
                  <a:gd name="connsiteX7" fmla="*/ 0 w 4815770"/>
                  <a:gd name="connsiteY7" fmla="*/ 1619244 h 1943100"/>
                  <a:gd name="connsiteX8" fmla="*/ 0 w 4815770"/>
                  <a:gd name="connsiteY8" fmla="*/ 323856 h 1943100"/>
                  <a:gd name="connsiteX0-1" fmla="*/ 0 w 4815770"/>
                  <a:gd name="connsiteY0-2" fmla="*/ 323856 h 1943100"/>
                  <a:gd name="connsiteX1-3" fmla="*/ 323856 w 4815770"/>
                  <a:gd name="connsiteY1-4" fmla="*/ 0 h 1943100"/>
                  <a:gd name="connsiteX2-5" fmla="*/ 2353755 w 4815770"/>
                  <a:gd name="connsiteY2-6" fmla="*/ 2144 h 1943100"/>
                  <a:gd name="connsiteX3-7" fmla="*/ 4491914 w 4815770"/>
                  <a:gd name="connsiteY3-8" fmla="*/ 0 h 1943100"/>
                  <a:gd name="connsiteX4-9" fmla="*/ 4815770 w 4815770"/>
                  <a:gd name="connsiteY4-10" fmla="*/ 323856 h 1943100"/>
                  <a:gd name="connsiteX5-11" fmla="*/ 4815770 w 4815770"/>
                  <a:gd name="connsiteY5-12" fmla="*/ 1619244 h 1943100"/>
                  <a:gd name="connsiteX6-13" fmla="*/ 4491914 w 4815770"/>
                  <a:gd name="connsiteY6-14" fmla="*/ 1943100 h 1943100"/>
                  <a:gd name="connsiteX7-15" fmla="*/ 323856 w 4815770"/>
                  <a:gd name="connsiteY7-16" fmla="*/ 1943100 h 1943100"/>
                  <a:gd name="connsiteX8-17" fmla="*/ 0 w 4815770"/>
                  <a:gd name="connsiteY8-18" fmla="*/ 1619244 h 1943100"/>
                  <a:gd name="connsiteX9" fmla="*/ 0 w 4815770"/>
                  <a:gd name="connsiteY9" fmla="*/ 323856 h 1943100"/>
                  <a:gd name="connsiteX0-19" fmla="*/ 2353755 w 4815770"/>
                  <a:gd name="connsiteY0-20" fmla="*/ 2144 h 1943100"/>
                  <a:gd name="connsiteX1-21" fmla="*/ 4491914 w 4815770"/>
                  <a:gd name="connsiteY1-22" fmla="*/ 0 h 1943100"/>
                  <a:gd name="connsiteX2-23" fmla="*/ 4815770 w 4815770"/>
                  <a:gd name="connsiteY2-24" fmla="*/ 323856 h 1943100"/>
                  <a:gd name="connsiteX3-25" fmla="*/ 4815770 w 4815770"/>
                  <a:gd name="connsiteY3-26" fmla="*/ 1619244 h 1943100"/>
                  <a:gd name="connsiteX4-27" fmla="*/ 4491914 w 4815770"/>
                  <a:gd name="connsiteY4-28" fmla="*/ 1943100 h 1943100"/>
                  <a:gd name="connsiteX5-29" fmla="*/ 323856 w 4815770"/>
                  <a:gd name="connsiteY5-30" fmla="*/ 1943100 h 1943100"/>
                  <a:gd name="connsiteX6-31" fmla="*/ 0 w 4815770"/>
                  <a:gd name="connsiteY6-32" fmla="*/ 1619244 h 1943100"/>
                  <a:gd name="connsiteX7-33" fmla="*/ 0 w 4815770"/>
                  <a:gd name="connsiteY7-34" fmla="*/ 323856 h 1943100"/>
                  <a:gd name="connsiteX8-35" fmla="*/ 323856 w 4815770"/>
                  <a:gd name="connsiteY8-36" fmla="*/ 0 h 1943100"/>
                  <a:gd name="connsiteX9-37" fmla="*/ 2445195 w 4815770"/>
                  <a:gd name="connsiteY9-38" fmla="*/ 93584 h 1943100"/>
                  <a:gd name="connsiteX0-39" fmla="*/ 2353755 w 4815770"/>
                  <a:gd name="connsiteY0-40" fmla="*/ 2144 h 1943100"/>
                  <a:gd name="connsiteX1-41" fmla="*/ 4491914 w 4815770"/>
                  <a:gd name="connsiteY1-42" fmla="*/ 0 h 1943100"/>
                  <a:gd name="connsiteX2-43" fmla="*/ 4815770 w 4815770"/>
                  <a:gd name="connsiteY2-44" fmla="*/ 323856 h 1943100"/>
                  <a:gd name="connsiteX3-45" fmla="*/ 4815770 w 4815770"/>
                  <a:gd name="connsiteY3-46" fmla="*/ 1619244 h 1943100"/>
                  <a:gd name="connsiteX4-47" fmla="*/ 4491914 w 4815770"/>
                  <a:gd name="connsiteY4-48" fmla="*/ 1943100 h 1943100"/>
                  <a:gd name="connsiteX5-49" fmla="*/ 323856 w 4815770"/>
                  <a:gd name="connsiteY5-50" fmla="*/ 1943100 h 1943100"/>
                  <a:gd name="connsiteX6-51" fmla="*/ 0 w 4815770"/>
                  <a:gd name="connsiteY6-52" fmla="*/ 1619244 h 1943100"/>
                  <a:gd name="connsiteX7-53" fmla="*/ 0 w 4815770"/>
                  <a:gd name="connsiteY7-54" fmla="*/ 323856 h 1943100"/>
                  <a:gd name="connsiteX8-55" fmla="*/ 323856 w 4815770"/>
                  <a:gd name="connsiteY8-56" fmla="*/ 0 h 1943100"/>
                  <a:gd name="connsiteX9-57" fmla="*/ 1435545 w 4815770"/>
                  <a:gd name="connsiteY9-58" fmla="*/ 17384 h 1943100"/>
                  <a:gd name="connsiteX0-59" fmla="*/ 3230055 w 4815770"/>
                  <a:gd name="connsiteY0-60" fmla="*/ 0 h 1960006"/>
                  <a:gd name="connsiteX1-61" fmla="*/ 4491914 w 4815770"/>
                  <a:gd name="connsiteY1-62" fmla="*/ 16906 h 1960006"/>
                  <a:gd name="connsiteX2-63" fmla="*/ 4815770 w 4815770"/>
                  <a:gd name="connsiteY2-64" fmla="*/ 340762 h 1960006"/>
                  <a:gd name="connsiteX3-65" fmla="*/ 4815770 w 4815770"/>
                  <a:gd name="connsiteY3-66" fmla="*/ 1636150 h 1960006"/>
                  <a:gd name="connsiteX4-67" fmla="*/ 4491914 w 4815770"/>
                  <a:gd name="connsiteY4-68" fmla="*/ 1960006 h 1960006"/>
                  <a:gd name="connsiteX5-69" fmla="*/ 323856 w 4815770"/>
                  <a:gd name="connsiteY5-70" fmla="*/ 1960006 h 1960006"/>
                  <a:gd name="connsiteX6-71" fmla="*/ 0 w 4815770"/>
                  <a:gd name="connsiteY6-72" fmla="*/ 1636150 h 1960006"/>
                  <a:gd name="connsiteX7-73" fmla="*/ 0 w 4815770"/>
                  <a:gd name="connsiteY7-74" fmla="*/ 340762 h 1960006"/>
                  <a:gd name="connsiteX8-75" fmla="*/ 323856 w 4815770"/>
                  <a:gd name="connsiteY8-76" fmla="*/ 16906 h 1960006"/>
                  <a:gd name="connsiteX9-77" fmla="*/ 1435545 w 4815770"/>
                  <a:gd name="connsiteY9-78" fmla="*/ 34290 h 1960006"/>
                  <a:gd name="connsiteX0-79" fmla="*/ 3230055 w 4815770"/>
                  <a:gd name="connsiteY0-80" fmla="*/ 3810 h 1963816"/>
                  <a:gd name="connsiteX1-81" fmla="*/ 4491914 w 4815770"/>
                  <a:gd name="connsiteY1-82" fmla="*/ 20716 h 1963816"/>
                  <a:gd name="connsiteX2-83" fmla="*/ 4815770 w 4815770"/>
                  <a:gd name="connsiteY2-84" fmla="*/ 344572 h 1963816"/>
                  <a:gd name="connsiteX3-85" fmla="*/ 4815770 w 4815770"/>
                  <a:gd name="connsiteY3-86" fmla="*/ 1639960 h 1963816"/>
                  <a:gd name="connsiteX4-87" fmla="*/ 4491914 w 4815770"/>
                  <a:gd name="connsiteY4-88" fmla="*/ 1963816 h 1963816"/>
                  <a:gd name="connsiteX5-89" fmla="*/ 323856 w 4815770"/>
                  <a:gd name="connsiteY5-90" fmla="*/ 1963816 h 1963816"/>
                  <a:gd name="connsiteX6-91" fmla="*/ 0 w 4815770"/>
                  <a:gd name="connsiteY6-92" fmla="*/ 1639960 h 1963816"/>
                  <a:gd name="connsiteX7-93" fmla="*/ 0 w 4815770"/>
                  <a:gd name="connsiteY7-94" fmla="*/ 344572 h 1963816"/>
                  <a:gd name="connsiteX8-95" fmla="*/ 323856 w 4815770"/>
                  <a:gd name="connsiteY8-96" fmla="*/ 20716 h 1963816"/>
                  <a:gd name="connsiteX9-97" fmla="*/ 1435545 w 4815770"/>
                  <a:gd name="connsiteY9-98" fmla="*/ 0 h 1963816"/>
                  <a:gd name="connsiteX0-99" fmla="*/ 3496755 w 4815770"/>
                  <a:gd name="connsiteY0-100" fmla="*/ 22860 h 1963816"/>
                  <a:gd name="connsiteX1-101" fmla="*/ 4491914 w 4815770"/>
                  <a:gd name="connsiteY1-102" fmla="*/ 20716 h 1963816"/>
                  <a:gd name="connsiteX2-103" fmla="*/ 4815770 w 4815770"/>
                  <a:gd name="connsiteY2-104" fmla="*/ 344572 h 1963816"/>
                  <a:gd name="connsiteX3-105" fmla="*/ 4815770 w 4815770"/>
                  <a:gd name="connsiteY3-106" fmla="*/ 1639960 h 1963816"/>
                  <a:gd name="connsiteX4-107" fmla="*/ 4491914 w 4815770"/>
                  <a:gd name="connsiteY4-108" fmla="*/ 1963816 h 1963816"/>
                  <a:gd name="connsiteX5-109" fmla="*/ 323856 w 4815770"/>
                  <a:gd name="connsiteY5-110" fmla="*/ 1963816 h 1963816"/>
                  <a:gd name="connsiteX6-111" fmla="*/ 0 w 4815770"/>
                  <a:gd name="connsiteY6-112" fmla="*/ 1639960 h 1963816"/>
                  <a:gd name="connsiteX7-113" fmla="*/ 0 w 4815770"/>
                  <a:gd name="connsiteY7-114" fmla="*/ 344572 h 1963816"/>
                  <a:gd name="connsiteX8-115" fmla="*/ 323856 w 4815770"/>
                  <a:gd name="connsiteY8-116" fmla="*/ 20716 h 1963816"/>
                  <a:gd name="connsiteX9-117" fmla="*/ 1435545 w 4815770"/>
                  <a:gd name="connsiteY9-118" fmla="*/ 0 h 1963816"/>
                  <a:gd name="connsiteX0-119" fmla="*/ 3496755 w 4815770"/>
                  <a:gd name="connsiteY0-120" fmla="*/ 3810 h 1944766"/>
                  <a:gd name="connsiteX1-121" fmla="*/ 4491914 w 4815770"/>
                  <a:gd name="connsiteY1-122" fmla="*/ 1666 h 1944766"/>
                  <a:gd name="connsiteX2-123" fmla="*/ 4815770 w 4815770"/>
                  <a:gd name="connsiteY2-124" fmla="*/ 325522 h 1944766"/>
                  <a:gd name="connsiteX3-125" fmla="*/ 4815770 w 4815770"/>
                  <a:gd name="connsiteY3-126" fmla="*/ 1620910 h 1944766"/>
                  <a:gd name="connsiteX4-127" fmla="*/ 4491914 w 4815770"/>
                  <a:gd name="connsiteY4-128" fmla="*/ 1944766 h 1944766"/>
                  <a:gd name="connsiteX5-129" fmla="*/ 323856 w 4815770"/>
                  <a:gd name="connsiteY5-130" fmla="*/ 1944766 h 1944766"/>
                  <a:gd name="connsiteX6-131" fmla="*/ 0 w 4815770"/>
                  <a:gd name="connsiteY6-132" fmla="*/ 1620910 h 1944766"/>
                  <a:gd name="connsiteX7-133" fmla="*/ 0 w 4815770"/>
                  <a:gd name="connsiteY7-134" fmla="*/ 325522 h 1944766"/>
                  <a:gd name="connsiteX8-135" fmla="*/ 323856 w 4815770"/>
                  <a:gd name="connsiteY8-136" fmla="*/ 1666 h 1944766"/>
                  <a:gd name="connsiteX9-137" fmla="*/ 1245045 w 4815770"/>
                  <a:gd name="connsiteY9-138" fmla="*/ 0 h 1944766"/>
                  <a:gd name="connsiteX0-139" fmla="*/ 3496755 w 4815770"/>
                  <a:gd name="connsiteY0-140" fmla="*/ 3810 h 1944766"/>
                  <a:gd name="connsiteX1-141" fmla="*/ 4491914 w 4815770"/>
                  <a:gd name="connsiteY1-142" fmla="*/ 1666 h 1944766"/>
                  <a:gd name="connsiteX2-143" fmla="*/ 4815770 w 4815770"/>
                  <a:gd name="connsiteY2-144" fmla="*/ 325522 h 1944766"/>
                  <a:gd name="connsiteX3-145" fmla="*/ 4815770 w 4815770"/>
                  <a:gd name="connsiteY3-146" fmla="*/ 1620910 h 1944766"/>
                  <a:gd name="connsiteX4-147" fmla="*/ 4491914 w 4815770"/>
                  <a:gd name="connsiteY4-148" fmla="*/ 1944766 h 1944766"/>
                  <a:gd name="connsiteX5-149" fmla="*/ 323856 w 4815770"/>
                  <a:gd name="connsiteY5-150" fmla="*/ 1944766 h 1944766"/>
                  <a:gd name="connsiteX6-151" fmla="*/ 0 w 4815770"/>
                  <a:gd name="connsiteY6-152" fmla="*/ 1620910 h 1944766"/>
                  <a:gd name="connsiteX7-153" fmla="*/ 0 w 4815770"/>
                  <a:gd name="connsiteY7-154" fmla="*/ 325522 h 1944766"/>
                  <a:gd name="connsiteX8-155" fmla="*/ 323856 w 4815770"/>
                  <a:gd name="connsiteY8-156" fmla="*/ 1666 h 1944766"/>
                  <a:gd name="connsiteX9-157" fmla="*/ 1245045 w 4815770"/>
                  <a:gd name="connsiteY9-158" fmla="*/ 0 h 1944766"/>
                  <a:gd name="connsiteX0-159" fmla="*/ 3496755 w 4815770"/>
                  <a:gd name="connsiteY0-160" fmla="*/ 3810 h 1944766"/>
                  <a:gd name="connsiteX1-161" fmla="*/ 4491914 w 4815770"/>
                  <a:gd name="connsiteY1-162" fmla="*/ 1666 h 1944766"/>
                  <a:gd name="connsiteX2-163" fmla="*/ 4815770 w 4815770"/>
                  <a:gd name="connsiteY2-164" fmla="*/ 325522 h 1944766"/>
                  <a:gd name="connsiteX3-165" fmla="*/ 4815770 w 4815770"/>
                  <a:gd name="connsiteY3-166" fmla="*/ 1620910 h 1944766"/>
                  <a:gd name="connsiteX4-167" fmla="*/ 4491914 w 4815770"/>
                  <a:gd name="connsiteY4-168" fmla="*/ 1944766 h 1944766"/>
                  <a:gd name="connsiteX5-169" fmla="*/ 323856 w 4815770"/>
                  <a:gd name="connsiteY5-170" fmla="*/ 1944766 h 1944766"/>
                  <a:gd name="connsiteX6-171" fmla="*/ 0 w 4815770"/>
                  <a:gd name="connsiteY6-172" fmla="*/ 1620910 h 1944766"/>
                  <a:gd name="connsiteX7-173" fmla="*/ 0 w 4815770"/>
                  <a:gd name="connsiteY7-174" fmla="*/ 325522 h 1944766"/>
                  <a:gd name="connsiteX8-175" fmla="*/ 323856 w 4815770"/>
                  <a:gd name="connsiteY8-176" fmla="*/ 1666 h 1944766"/>
                  <a:gd name="connsiteX9-177" fmla="*/ 1245045 w 4815770"/>
                  <a:gd name="connsiteY9-178" fmla="*/ 0 h 19447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4815770" h="1944766">
                    <a:moveTo>
                      <a:pt x="3496755" y="3810"/>
                    </a:moveTo>
                    <a:lnTo>
                      <a:pt x="4491914" y="1666"/>
                    </a:lnTo>
                    <a:cubicBezTo>
                      <a:pt x="4670775" y="1666"/>
                      <a:pt x="4815770" y="146661"/>
                      <a:pt x="4815770" y="325522"/>
                    </a:cubicBezTo>
                    <a:lnTo>
                      <a:pt x="4815770" y="1620910"/>
                    </a:lnTo>
                    <a:cubicBezTo>
                      <a:pt x="4815770" y="1799771"/>
                      <a:pt x="4670775" y="1944766"/>
                      <a:pt x="4491914" y="1944766"/>
                    </a:cubicBezTo>
                    <a:lnTo>
                      <a:pt x="323856" y="1944766"/>
                    </a:lnTo>
                    <a:cubicBezTo>
                      <a:pt x="144995" y="1944766"/>
                      <a:pt x="0" y="1799771"/>
                      <a:pt x="0" y="1620910"/>
                    </a:cubicBezTo>
                    <a:lnTo>
                      <a:pt x="0" y="325522"/>
                    </a:lnTo>
                    <a:cubicBezTo>
                      <a:pt x="0" y="146661"/>
                      <a:pt x="144995" y="1666"/>
                      <a:pt x="323856" y="1666"/>
                    </a:cubicBezTo>
                    <a:lnTo>
                      <a:pt x="1245045" y="0"/>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2121055" y="929070"/>
                <a:ext cx="4902146" cy="920453"/>
                <a:chOff x="2121055" y="941073"/>
                <a:chExt cx="4902146" cy="920453"/>
              </a:xfrm>
              <a:noFill/>
            </p:grpSpPr>
            <p:sp useBgFill="1">
              <p:nvSpPr>
                <p:cNvPr id="70" name="矩形 69"/>
                <p:cNvSpPr/>
                <p:nvPr/>
              </p:nvSpPr>
              <p:spPr>
                <a:xfrm>
                  <a:off x="2121055" y="1121751"/>
                  <a:ext cx="2457450" cy="7397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p:nvSpPr>
                <p:cNvPr id="71" name="文本框 70"/>
                <p:cNvSpPr txBox="1"/>
                <p:nvPr/>
              </p:nvSpPr>
              <p:spPr>
                <a:xfrm>
                  <a:off x="4566386" y="941073"/>
                  <a:ext cx="2456815" cy="528415"/>
                </a:xfrm>
                <a:prstGeom prst="rect">
                  <a:avLst/>
                </a:prstGeom>
                <a:grpFill/>
                <a:ln>
                  <a:noFill/>
                </a:ln>
              </p:spPr>
              <p:txBody>
                <a:bodyPr wrap="square" rtlCol="0">
                  <a:spAutoFit/>
                </a:bodyPr>
                <a:lstStyle/>
                <a:p>
                  <a:pPr algn="dist">
                    <a:lnSpc>
                      <a:spcPct val="130000"/>
                    </a:lnSpc>
                  </a:pPr>
                  <a:r>
                    <a:rPr lang="zh-CN" altLang="en-US" sz="2800" b="1" spc="100" dirty="0" smtClean="0">
                      <a:solidFill>
                        <a:schemeClr val="accent1"/>
                      </a:solidFill>
                      <a:latin typeface="+mj-ea"/>
                      <a:ea typeface="+mj-ea"/>
                    </a:rPr>
                    <a:t>运行流程</a:t>
                  </a:r>
                  <a:endParaRPr lang="zh-CN" altLang="en-US" sz="2800" b="1" spc="100" dirty="0" smtClean="0">
                    <a:solidFill>
                      <a:schemeClr val="accent1"/>
                    </a:solidFill>
                    <a:latin typeface="+mj-ea"/>
                    <a:ea typeface="+mj-ea"/>
                  </a:endParaRPr>
                </a:p>
              </p:txBody>
            </p:sp>
          </p:grpSp>
          <p:sp>
            <p:nvSpPr>
              <p:cNvPr id="69" name="文本框 68"/>
              <p:cNvSpPr txBox="1"/>
              <p:nvPr/>
            </p:nvSpPr>
            <p:spPr>
              <a:xfrm>
                <a:off x="1285997" y="1572220"/>
                <a:ext cx="9161664" cy="399018"/>
              </a:xfrm>
              <a:prstGeom prst="rect">
                <a:avLst/>
              </a:prstGeom>
              <a:noFill/>
            </p:spPr>
            <p:txBody>
              <a:bodyPr wrap="square" rtlCol="0">
                <a:spAutoFit/>
              </a:bodyPr>
              <a:lstStyle/>
              <a:p>
                <a:pPr algn="just">
                  <a:lnSpc>
                    <a:spcPct val="130000"/>
                  </a:lnSpc>
                </a:pPr>
                <a:r>
                  <a:rPr lang="en-US" altLang="zh-CN" sz="2000" spc="100" dirty="0">
                    <a:sym typeface="+mn-ea"/>
                  </a:rPr>
                  <a:t>      </a:t>
                </a:r>
                <a:endParaRPr lang="zh-CN" altLang="en-US" sz="2000" spc="100" dirty="0">
                  <a:sym typeface="+mn-ea"/>
                </a:endParaRPr>
              </a:p>
            </p:txBody>
          </p:sp>
        </p:grpSp>
        <p:sp useBgFill="1">
          <p:nvSpPr>
            <p:cNvPr id="76" name="矩形 75"/>
            <p:cNvSpPr/>
            <p:nvPr/>
          </p:nvSpPr>
          <p:spPr>
            <a:xfrm>
              <a:off x="7491216" y="1109748"/>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useBgFill="1">
          <p:nvSpPr>
            <p:cNvPr id="88" name="矩形 87"/>
            <p:cNvSpPr/>
            <p:nvPr/>
          </p:nvSpPr>
          <p:spPr>
            <a:xfrm>
              <a:off x="7491216" y="3603274"/>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grpSp>
      <p:pic>
        <p:nvPicPr>
          <p:cNvPr id="10" name="图片占位符 9" descr="transformer_decoding_1"/>
          <p:cNvPicPr>
            <a:picLocks noChangeAspect="1"/>
          </p:cNvPicPr>
          <p:nvPr>
            <p:ph type="pic" sz="quarter" idx="13"/>
          </p:nvPr>
        </p:nvPicPr>
        <p:blipFill>
          <a:blip r:embed="rId1"/>
          <a:stretch>
            <a:fillRect/>
          </a:stretch>
        </p:blipFill>
        <p:spPr>
          <a:xfrm>
            <a:off x="3326130" y="2293620"/>
            <a:ext cx="5393690" cy="3305175"/>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smtClean="0"/>
              <a:t>基本结构</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grpSp>
        <p:nvGrpSpPr>
          <p:cNvPr id="2" name="组合 1"/>
          <p:cNvGrpSpPr/>
          <p:nvPr/>
        </p:nvGrpSpPr>
        <p:grpSpPr>
          <a:xfrm>
            <a:off x="1079500" y="1009650"/>
            <a:ext cx="9886950" cy="5141595"/>
            <a:chOff x="888321" y="929070"/>
            <a:chExt cx="9812692" cy="4174222"/>
          </a:xfrm>
        </p:grpSpPr>
        <p:grpSp>
          <p:nvGrpSpPr>
            <p:cNvPr id="66" name="组合 65"/>
            <p:cNvGrpSpPr/>
            <p:nvPr/>
          </p:nvGrpSpPr>
          <p:grpSpPr>
            <a:xfrm>
              <a:off x="888321" y="929070"/>
              <a:ext cx="9812692" cy="4174222"/>
              <a:chOff x="888321" y="929070"/>
              <a:chExt cx="9812692" cy="4174222"/>
            </a:xfrm>
          </p:grpSpPr>
          <p:sp>
            <p:nvSpPr>
              <p:cNvPr id="67" name="圆角矩形 23"/>
              <p:cNvSpPr/>
              <p:nvPr/>
            </p:nvSpPr>
            <p:spPr>
              <a:xfrm>
                <a:off x="888321" y="1154399"/>
                <a:ext cx="9812692" cy="3948893"/>
              </a:xfrm>
              <a:custGeom>
                <a:avLst/>
                <a:gdLst>
                  <a:gd name="connsiteX0" fmla="*/ 0 w 4815770"/>
                  <a:gd name="connsiteY0" fmla="*/ 323856 h 1943100"/>
                  <a:gd name="connsiteX1" fmla="*/ 323856 w 4815770"/>
                  <a:gd name="connsiteY1" fmla="*/ 0 h 1943100"/>
                  <a:gd name="connsiteX2" fmla="*/ 4491914 w 4815770"/>
                  <a:gd name="connsiteY2" fmla="*/ 0 h 1943100"/>
                  <a:gd name="connsiteX3" fmla="*/ 4815770 w 4815770"/>
                  <a:gd name="connsiteY3" fmla="*/ 323856 h 1943100"/>
                  <a:gd name="connsiteX4" fmla="*/ 4815770 w 4815770"/>
                  <a:gd name="connsiteY4" fmla="*/ 1619244 h 1943100"/>
                  <a:gd name="connsiteX5" fmla="*/ 4491914 w 4815770"/>
                  <a:gd name="connsiteY5" fmla="*/ 1943100 h 1943100"/>
                  <a:gd name="connsiteX6" fmla="*/ 323856 w 4815770"/>
                  <a:gd name="connsiteY6" fmla="*/ 1943100 h 1943100"/>
                  <a:gd name="connsiteX7" fmla="*/ 0 w 4815770"/>
                  <a:gd name="connsiteY7" fmla="*/ 1619244 h 1943100"/>
                  <a:gd name="connsiteX8" fmla="*/ 0 w 4815770"/>
                  <a:gd name="connsiteY8" fmla="*/ 323856 h 1943100"/>
                  <a:gd name="connsiteX0-1" fmla="*/ 0 w 4815770"/>
                  <a:gd name="connsiteY0-2" fmla="*/ 323856 h 1943100"/>
                  <a:gd name="connsiteX1-3" fmla="*/ 323856 w 4815770"/>
                  <a:gd name="connsiteY1-4" fmla="*/ 0 h 1943100"/>
                  <a:gd name="connsiteX2-5" fmla="*/ 2353755 w 4815770"/>
                  <a:gd name="connsiteY2-6" fmla="*/ 2144 h 1943100"/>
                  <a:gd name="connsiteX3-7" fmla="*/ 4491914 w 4815770"/>
                  <a:gd name="connsiteY3-8" fmla="*/ 0 h 1943100"/>
                  <a:gd name="connsiteX4-9" fmla="*/ 4815770 w 4815770"/>
                  <a:gd name="connsiteY4-10" fmla="*/ 323856 h 1943100"/>
                  <a:gd name="connsiteX5-11" fmla="*/ 4815770 w 4815770"/>
                  <a:gd name="connsiteY5-12" fmla="*/ 1619244 h 1943100"/>
                  <a:gd name="connsiteX6-13" fmla="*/ 4491914 w 4815770"/>
                  <a:gd name="connsiteY6-14" fmla="*/ 1943100 h 1943100"/>
                  <a:gd name="connsiteX7-15" fmla="*/ 323856 w 4815770"/>
                  <a:gd name="connsiteY7-16" fmla="*/ 1943100 h 1943100"/>
                  <a:gd name="connsiteX8-17" fmla="*/ 0 w 4815770"/>
                  <a:gd name="connsiteY8-18" fmla="*/ 1619244 h 1943100"/>
                  <a:gd name="connsiteX9" fmla="*/ 0 w 4815770"/>
                  <a:gd name="connsiteY9" fmla="*/ 323856 h 1943100"/>
                  <a:gd name="connsiteX0-19" fmla="*/ 2353755 w 4815770"/>
                  <a:gd name="connsiteY0-20" fmla="*/ 2144 h 1943100"/>
                  <a:gd name="connsiteX1-21" fmla="*/ 4491914 w 4815770"/>
                  <a:gd name="connsiteY1-22" fmla="*/ 0 h 1943100"/>
                  <a:gd name="connsiteX2-23" fmla="*/ 4815770 w 4815770"/>
                  <a:gd name="connsiteY2-24" fmla="*/ 323856 h 1943100"/>
                  <a:gd name="connsiteX3-25" fmla="*/ 4815770 w 4815770"/>
                  <a:gd name="connsiteY3-26" fmla="*/ 1619244 h 1943100"/>
                  <a:gd name="connsiteX4-27" fmla="*/ 4491914 w 4815770"/>
                  <a:gd name="connsiteY4-28" fmla="*/ 1943100 h 1943100"/>
                  <a:gd name="connsiteX5-29" fmla="*/ 323856 w 4815770"/>
                  <a:gd name="connsiteY5-30" fmla="*/ 1943100 h 1943100"/>
                  <a:gd name="connsiteX6-31" fmla="*/ 0 w 4815770"/>
                  <a:gd name="connsiteY6-32" fmla="*/ 1619244 h 1943100"/>
                  <a:gd name="connsiteX7-33" fmla="*/ 0 w 4815770"/>
                  <a:gd name="connsiteY7-34" fmla="*/ 323856 h 1943100"/>
                  <a:gd name="connsiteX8-35" fmla="*/ 323856 w 4815770"/>
                  <a:gd name="connsiteY8-36" fmla="*/ 0 h 1943100"/>
                  <a:gd name="connsiteX9-37" fmla="*/ 2445195 w 4815770"/>
                  <a:gd name="connsiteY9-38" fmla="*/ 93584 h 1943100"/>
                  <a:gd name="connsiteX0-39" fmla="*/ 2353755 w 4815770"/>
                  <a:gd name="connsiteY0-40" fmla="*/ 2144 h 1943100"/>
                  <a:gd name="connsiteX1-41" fmla="*/ 4491914 w 4815770"/>
                  <a:gd name="connsiteY1-42" fmla="*/ 0 h 1943100"/>
                  <a:gd name="connsiteX2-43" fmla="*/ 4815770 w 4815770"/>
                  <a:gd name="connsiteY2-44" fmla="*/ 323856 h 1943100"/>
                  <a:gd name="connsiteX3-45" fmla="*/ 4815770 w 4815770"/>
                  <a:gd name="connsiteY3-46" fmla="*/ 1619244 h 1943100"/>
                  <a:gd name="connsiteX4-47" fmla="*/ 4491914 w 4815770"/>
                  <a:gd name="connsiteY4-48" fmla="*/ 1943100 h 1943100"/>
                  <a:gd name="connsiteX5-49" fmla="*/ 323856 w 4815770"/>
                  <a:gd name="connsiteY5-50" fmla="*/ 1943100 h 1943100"/>
                  <a:gd name="connsiteX6-51" fmla="*/ 0 w 4815770"/>
                  <a:gd name="connsiteY6-52" fmla="*/ 1619244 h 1943100"/>
                  <a:gd name="connsiteX7-53" fmla="*/ 0 w 4815770"/>
                  <a:gd name="connsiteY7-54" fmla="*/ 323856 h 1943100"/>
                  <a:gd name="connsiteX8-55" fmla="*/ 323856 w 4815770"/>
                  <a:gd name="connsiteY8-56" fmla="*/ 0 h 1943100"/>
                  <a:gd name="connsiteX9-57" fmla="*/ 1435545 w 4815770"/>
                  <a:gd name="connsiteY9-58" fmla="*/ 17384 h 1943100"/>
                  <a:gd name="connsiteX0-59" fmla="*/ 3230055 w 4815770"/>
                  <a:gd name="connsiteY0-60" fmla="*/ 0 h 1960006"/>
                  <a:gd name="connsiteX1-61" fmla="*/ 4491914 w 4815770"/>
                  <a:gd name="connsiteY1-62" fmla="*/ 16906 h 1960006"/>
                  <a:gd name="connsiteX2-63" fmla="*/ 4815770 w 4815770"/>
                  <a:gd name="connsiteY2-64" fmla="*/ 340762 h 1960006"/>
                  <a:gd name="connsiteX3-65" fmla="*/ 4815770 w 4815770"/>
                  <a:gd name="connsiteY3-66" fmla="*/ 1636150 h 1960006"/>
                  <a:gd name="connsiteX4-67" fmla="*/ 4491914 w 4815770"/>
                  <a:gd name="connsiteY4-68" fmla="*/ 1960006 h 1960006"/>
                  <a:gd name="connsiteX5-69" fmla="*/ 323856 w 4815770"/>
                  <a:gd name="connsiteY5-70" fmla="*/ 1960006 h 1960006"/>
                  <a:gd name="connsiteX6-71" fmla="*/ 0 w 4815770"/>
                  <a:gd name="connsiteY6-72" fmla="*/ 1636150 h 1960006"/>
                  <a:gd name="connsiteX7-73" fmla="*/ 0 w 4815770"/>
                  <a:gd name="connsiteY7-74" fmla="*/ 340762 h 1960006"/>
                  <a:gd name="connsiteX8-75" fmla="*/ 323856 w 4815770"/>
                  <a:gd name="connsiteY8-76" fmla="*/ 16906 h 1960006"/>
                  <a:gd name="connsiteX9-77" fmla="*/ 1435545 w 4815770"/>
                  <a:gd name="connsiteY9-78" fmla="*/ 34290 h 1960006"/>
                  <a:gd name="connsiteX0-79" fmla="*/ 3230055 w 4815770"/>
                  <a:gd name="connsiteY0-80" fmla="*/ 3810 h 1963816"/>
                  <a:gd name="connsiteX1-81" fmla="*/ 4491914 w 4815770"/>
                  <a:gd name="connsiteY1-82" fmla="*/ 20716 h 1963816"/>
                  <a:gd name="connsiteX2-83" fmla="*/ 4815770 w 4815770"/>
                  <a:gd name="connsiteY2-84" fmla="*/ 344572 h 1963816"/>
                  <a:gd name="connsiteX3-85" fmla="*/ 4815770 w 4815770"/>
                  <a:gd name="connsiteY3-86" fmla="*/ 1639960 h 1963816"/>
                  <a:gd name="connsiteX4-87" fmla="*/ 4491914 w 4815770"/>
                  <a:gd name="connsiteY4-88" fmla="*/ 1963816 h 1963816"/>
                  <a:gd name="connsiteX5-89" fmla="*/ 323856 w 4815770"/>
                  <a:gd name="connsiteY5-90" fmla="*/ 1963816 h 1963816"/>
                  <a:gd name="connsiteX6-91" fmla="*/ 0 w 4815770"/>
                  <a:gd name="connsiteY6-92" fmla="*/ 1639960 h 1963816"/>
                  <a:gd name="connsiteX7-93" fmla="*/ 0 w 4815770"/>
                  <a:gd name="connsiteY7-94" fmla="*/ 344572 h 1963816"/>
                  <a:gd name="connsiteX8-95" fmla="*/ 323856 w 4815770"/>
                  <a:gd name="connsiteY8-96" fmla="*/ 20716 h 1963816"/>
                  <a:gd name="connsiteX9-97" fmla="*/ 1435545 w 4815770"/>
                  <a:gd name="connsiteY9-98" fmla="*/ 0 h 1963816"/>
                  <a:gd name="connsiteX0-99" fmla="*/ 3496755 w 4815770"/>
                  <a:gd name="connsiteY0-100" fmla="*/ 22860 h 1963816"/>
                  <a:gd name="connsiteX1-101" fmla="*/ 4491914 w 4815770"/>
                  <a:gd name="connsiteY1-102" fmla="*/ 20716 h 1963816"/>
                  <a:gd name="connsiteX2-103" fmla="*/ 4815770 w 4815770"/>
                  <a:gd name="connsiteY2-104" fmla="*/ 344572 h 1963816"/>
                  <a:gd name="connsiteX3-105" fmla="*/ 4815770 w 4815770"/>
                  <a:gd name="connsiteY3-106" fmla="*/ 1639960 h 1963816"/>
                  <a:gd name="connsiteX4-107" fmla="*/ 4491914 w 4815770"/>
                  <a:gd name="connsiteY4-108" fmla="*/ 1963816 h 1963816"/>
                  <a:gd name="connsiteX5-109" fmla="*/ 323856 w 4815770"/>
                  <a:gd name="connsiteY5-110" fmla="*/ 1963816 h 1963816"/>
                  <a:gd name="connsiteX6-111" fmla="*/ 0 w 4815770"/>
                  <a:gd name="connsiteY6-112" fmla="*/ 1639960 h 1963816"/>
                  <a:gd name="connsiteX7-113" fmla="*/ 0 w 4815770"/>
                  <a:gd name="connsiteY7-114" fmla="*/ 344572 h 1963816"/>
                  <a:gd name="connsiteX8-115" fmla="*/ 323856 w 4815770"/>
                  <a:gd name="connsiteY8-116" fmla="*/ 20716 h 1963816"/>
                  <a:gd name="connsiteX9-117" fmla="*/ 1435545 w 4815770"/>
                  <a:gd name="connsiteY9-118" fmla="*/ 0 h 1963816"/>
                  <a:gd name="connsiteX0-119" fmla="*/ 3496755 w 4815770"/>
                  <a:gd name="connsiteY0-120" fmla="*/ 3810 h 1944766"/>
                  <a:gd name="connsiteX1-121" fmla="*/ 4491914 w 4815770"/>
                  <a:gd name="connsiteY1-122" fmla="*/ 1666 h 1944766"/>
                  <a:gd name="connsiteX2-123" fmla="*/ 4815770 w 4815770"/>
                  <a:gd name="connsiteY2-124" fmla="*/ 325522 h 1944766"/>
                  <a:gd name="connsiteX3-125" fmla="*/ 4815770 w 4815770"/>
                  <a:gd name="connsiteY3-126" fmla="*/ 1620910 h 1944766"/>
                  <a:gd name="connsiteX4-127" fmla="*/ 4491914 w 4815770"/>
                  <a:gd name="connsiteY4-128" fmla="*/ 1944766 h 1944766"/>
                  <a:gd name="connsiteX5-129" fmla="*/ 323856 w 4815770"/>
                  <a:gd name="connsiteY5-130" fmla="*/ 1944766 h 1944766"/>
                  <a:gd name="connsiteX6-131" fmla="*/ 0 w 4815770"/>
                  <a:gd name="connsiteY6-132" fmla="*/ 1620910 h 1944766"/>
                  <a:gd name="connsiteX7-133" fmla="*/ 0 w 4815770"/>
                  <a:gd name="connsiteY7-134" fmla="*/ 325522 h 1944766"/>
                  <a:gd name="connsiteX8-135" fmla="*/ 323856 w 4815770"/>
                  <a:gd name="connsiteY8-136" fmla="*/ 1666 h 1944766"/>
                  <a:gd name="connsiteX9-137" fmla="*/ 1245045 w 4815770"/>
                  <a:gd name="connsiteY9-138" fmla="*/ 0 h 1944766"/>
                  <a:gd name="connsiteX0-139" fmla="*/ 3496755 w 4815770"/>
                  <a:gd name="connsiteY0-140" fmla="*/ 3810 h 1944766"/>
                  <a:gd name="connsiteX1-141" fmla="*/ 4491914 w 4815770"/>
                  <a:gd name="connsiteY1-142" fmla="*/ 1666 h 1944766"/>
                  <a:gd name="connsiteX2-143" fmla="*/ 4815770 w 4815770"/>
                  <a:gd name="connsiteY2-144" fmla="*/ 325522 h 1944766"/>
                  <a:gd name="connsiteX3-145" fmla="*/ 4815770 w 4815770"/>
                  <a:gd name="connsiteY3-146" fmla="*/ 1620910 h 1944766"/>
                  <a:gd name="connsiteX4-147" fmla="*/ 4491914 w 4815770"/>
                  <a:gd name="connsiteY4-148" fmla="*/ 1944766 h 1944766"/>
                  <a:gd name="connsiteX5-149" fmla="*/ 323856 w 4815770"/>
                  <a:gd name="connsiteY5-150" fmla="*/ 1944766 h 1944766"/>
                  <a:gd name="connsiteX6-151" fmla="*/ 0 w 4815770"/>
                  <a:gd name="connsiteY6-152" fmla="*/ 1620910 h 1944766"/>
                  <a:gd name="connsiteX7-153" fmla="*/ 0 w 4815770"/>
                  <a:gd name="connsiteY7-154" fmla="*/ 325522 h 1944766"/>
                  <a:gd name="connsiteX8-155" fmla="*/ 323856 w 4815770"/>
                  <a:gd name="connsiteY8-156" fmla="*/ 1666 h 1944766"/>
                  <a:gd name="connsiteX9-157" fmla="*/ 1245045 w 4815770"/>
                  <a:gd name="connsiteY9-158" fmla="*/ 0 h 1944766"/>
                  <a:gd name="connsiteX0-159" fmla="*/ 3496755 w 4815770"/>
                  <a:gd name="connsiteY0-160" fmla="*/ 3810 h 1944766"/>
                  <a:gd name="connsiteX1-161" fmla="*/ 4491914 w 4815770"/>
                  <a:gd name="connsiteY1-162" fmla="*/ 1666 h 1944766"/>
                  <a:gd name="connsiteX2-163" fmla="*/ 4815770 w 4815770"/>
                  <a:gd name="connsiteY2-164" fmla="*/ 325522 h 1944766"/>
                  <a:gd name="connsiteX3-165" fmla="*/ 4815770 w 4815770"/>
                  <a:gd name="connsiteY3-166" fmla="*/ 1620910 h 1944766"/>
                  <a:gd name="connsiteX4-167" fmla="*/ 4491914 w 4815770"/>
                  <a:gd name="connsiteY4-168" fmla="*/ 1944766 h 1944766"/>
                  <a:gd name="connsiteX5-169" fmla="*/ 323856 w 4815770"/>
                  <a:gd name="connsiteY5-170" fmla="*/ 1944766 h 1944766"/>
                  <a:gd name="connsiteX6-171" fmla="*/ 0 w 4815770"/>
                  <a:gd name="connsiteY6-172" fmla="*/ 1620910 h 1944766"/>
                  <a:gd name="connsiteX7-173" fmla="*/ 0 w 4815770"/>
                  <a:gd name="connsiteY7-174" fmla="*/ 325522 h 1944766"/>
                  <a:gd name="connsiteX8-175" fmla="*/ 323856 w 4815770"/>
                  <a:gd name="connsiteY8-176" fmla="*/ 1666 h 1944766"/>
                  <a:gd name="connsiteX9-177" fmla="*/ 1245045 w 4815770"/>
                  <a:gd name="connsiteY9-178" fmla="*/ 0 h 194476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4815770" h="1944766">
                    <a:moveTo>
                      <a:pt x="3496755" y="3810"/>
                    </a:moveTo>
                    <a:lnTo>
                      <a:pt x="4491914" y="1666"/>
                    </a:lnTo>
                    <a:cubicBezTo>
                      <a:pt x="4670775" y="1666"/>
                      <a:pt x="4815770" y="146661"/>
                      <a:pt x="4815770" y="325522"/>
                    </a:cubicBezTo>
                    <a:lnTo>
                      <a:pt x="4815770" y="1620910"/>
                    </a:lnTo>
                    <a:cubicBezTo>
                      <a:pt x="4815770" y="1799771"/>
                      <a:pt x="4670775" y="1944766"/>
                      <a:pt x="4491914" y="1944766"/>
                    </a:cubicBezTo>
                    <a:lnTo>
                      <a:pt x="323856" y="1944766"/>
                    </a:lnTo>
                    <a:cubicBezTo>
                      <a:pt x="144995" y="1944766"/>
                      <a:pt x="0" y="1799771"/>
                      <a:pt x="0" y="1620910"/>
                    </a:cubicBezTo>
                    <a:lnTo>
                      <a:pt x="0" y="325522"/>
                    </a:lnTo>
                    <a:cubicBezTo>
                      <a:pt x="0" y="146661"/>
                      <a:pt x="144995" y="1666"/>
                      <a:pt x="323856" y="1666"/>
                    </a:cubicBezTo>
                    <a:lnTo>
                      <a:pt x="1245045" y="0"/>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2121055" y="929070"/>
                <a:ext cx="4902146" cy="920453"/>
                <a:chOff x="2121055" y="941073"/>
                <a:chExt cx="4902146" cy="920453"/>
              </a:xfrm>
              <a:noFill/>
            </p:grpSpPr>
            <p:sp useBgFill="1">
              <p:nvSpPr>
                <p:cNvPr id="70" name="矩形 69"/>
                <p:cNvSpPr/>
                <p:nvPr/>
              </p:nvSpPr>
              <p:spPr>
                <a:xfrm>
                  <a:off x="2121055" y="1121751"/>
                  <a:ext cx="2457450" cy="7397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p:nvSpPr>
                <p:cNvPr id="71" name="文本框 70"/>
                <p:cNvSpPr txBox="1"/>
                <p:nvPr/>
              </p:nvSpPr>
              <p:spPr>
                <a:xfrm>
                  <a:off x="4566386" y="941073"/>
                  <a:ext cx="2456815" cy="528415"/>
                </a:xfrm>
                <a:prstGeom prst="rect">
                  <a:avLst/>
                </a:prstGeom>
                <a:grpFill/>
                <a:ln>
                  <a:noFill/>
                </a:ln>
              </p:spPr>
              <p:txBody>
                <a:bodyPr wrap="square" rtlCol="0">
                  <a:spAutoFit/>
                </a:bodyPr>
                <a:lstStyle/>
                <a:p>
                  <a:pPr algn="dist">
                    <a:lnSpc>
                      <a:spcPct val="130000"/>
                    </a:lnSpc>
                  </a:pPr>
                  <a:r>
                    <a:rPr lang="zh-CN" altLang="en-US" sz="2800" b="1" spc="100" dirty="0" smtClean="0">
                      <a:solidFill>
                        <a:schemeClr val="accent1"/>
                      </a:solidFill>
                      <a:latin typeface="+mj-ea"/>
                      <a:ea typeface="+mj-ea"/>
                    </a:rPr>
                    <a:t>运行流程</a:t>
                  </a:r>
                  <a:endParaRPr lang="zh-CN" altLang="en-US" sz="2800" b="1" spc="100" dirty="0" smtClean="0">
                    <a:solidFill>
                      <a:schemeClr val="accent1"/>
                    </a:solidFill>
                    <a:latin typeface="+mj-ea"/>
                    <a:ea typeface="+mj-ea"/>
                  </a:endParaRPr>
                </a:p>
              </p:txBody>
            </p:sp>
          </p:grpSp>
          <p:sp>
            <p:nvSpPr>
              <p:cNvPr id="69" name="文本框 68"/>
              <p:cNvSpPr txBox="1"/>
              <p:nvPr/>
            </p:nvSpPr>
            <p:spPr>
              <a:xfrm>
                <a:off x="1285997" y="1572220"/>
                <a:ext cx="9161664" cy="399018"/>
              </a:xfrm>
              <a:prstGeom prst="rect">
                <a:avLst/>
              </a:prstGeom>
              <a:noFill/>
            </p:spPr>
            <p:txBody>
              <a:bodyPr wrap="square" rtlCol="0">
                <a:spAutoFit/>
              </a:bodyPr>
              <a:lstStyle/>
              <a:p>
                <a:pPr algn="just">
                  <a:lnSpc>
                    <a:spcPct val="130000"/>
                  </a:lnSpc>
                </a:pPr>
                <a:r>
                  <a:rPr lang="en-US" altLang="zh-CN" sz="2000" spc="100" dirty="0">
                    <a:sym typeface="+mn-ea"/>
                  </a:rPr>
                  <a:t>      </a:t>
                </a:r>
                <a:endParaRPr lang="zh-CN" altLang="en-US" sz="2000" spc="100" dirty="0">
                  <a:sym typeface="+mn-ea"/>
                </a:endParaRPr>
              </a:p>
            </p:txBody>
          </p:sp>
        </p:grpSp>
        <p:sp useBgFill="1">
          <p:nvSpPr>
            <p:cNvPr id="76" name="矩形 75"/>
            <p:cNvSpPr/>
            <p:nvPr/>
          </p:nvSpPr>
          <p:spPr>
            <a:xfrm>
              <a:off x="7491216" y="1109748"/>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sp useBgFill="1">
          <p:nvSpPr>
            <p:cNvPr id="88" name="矩形 87"/>
            <p:cNvSpPr/>
            <p:nvPr/>
          </p:nvSpPr>
          <p:spPr>
            <a:xfrm>
              <a:off x="7491216" y="3603274"/>
              <a:ext cx="2457450" cy="739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b="1" spc="100" dirty="0">
                <a:latin typeface="+mj-ea"/>
              </a:endParaRPr>
            </a:p>
          </p:txBody>
        </p:sp>
      </p:grpSp>
      <p:pic>
        <p:nvPicPr>
          <p:cNvPr id="3" name="图片 2" descr="transformer_decoding_2"/>
          <p:cNvPicPr>
            <a:picLocks noChangeAspect="1"/>
          </p:cNvPicPr>
          <p:nvPr/>
        </p:nvPicPr>
        <p:blipFill>
          <a:blip r:embed="rId1"/>
          <a:stretch>
            <a:fillRect/>
          </a:stretch>
        </p:blipFill>
        <p:spPr>
          <a:xfrm>
            <a:off x="3326130" y="2292985"/>
            <a:ext cx="5407660" cy="33064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cstate="print">
            <a:extLst>
              <a:ext uri="{28A0092B-C50C-407E-A947-70E740481C1C}">
                <a14:useLocalDpi xmlns:a14="http://schemas.microsoft.com/office/drawing/2010/main" val="0"/>
              </a:ext>
            </a:extLst>
          </a:blip>
          <a:srcRect t="7813" b="7813"/>
          <a:stretch>
            <a:fillRect/>
          </a:stretch>
        </p:blipFill>
        <p:spPr>
          <a:xfrm>
            <a:off x="0" y="-30982"/>
            <a:ext cx="12192000" cy="6858000"/>
          </a:xfrm>
          <a:prstGeom prst="rect">
            <a:avLst/>
          </a:prstGeom>
        </p:spPr>
      </p:pic>
      <p:cxnSp>
        <p:nvCxnSpPr>
          <p:cNvPr id="17" name="直接连接符 16"/>
          <p:cNvCxnSpPr/>
          <p:nvPr/>
        </p:nvCxnSpPr>
        <p:spPr>
          <a:xfrm>
            <a:off x="11292996" y="0"/>
            <a:ext cx="0" cy="72390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11518900" y="9525"/>
            <a:ext cx="3426" cy="1373351"/>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0" y="-30982"/>
            <a:ext cx="12192000" cy="6888982"/>
          </a:xfrm>
          <a:prstGeom prst="rect">
            <a:avLst/>
          </a:prstGeom>
          <a:gradFill>
            <a:gsLst>
              <a:gs pos="100000">
                <a:schemeClr val="bg1">
                  <a:alpha val="63000"/>
                </a:schemeClr>
              </a:gs>
              <a:gs pos="48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3618230" y="3462655"/>
            <a:ext cx="5007610" cy="491490"/>
          </a:xfrm>
          <a:prstGeom prst="rect">
            <a:avLst/>
          </a:prstGeom>
          <a:noFill/>
        </p:spPr>
        <p:txBody>
          <a:bodyPr wrap="square" rtlCol="0">
            <a:spAutoFit/>
          </a:bodyPr>
          <a:lstStyle/>
          <a:p>
            <a:pPr algn="dist">
              <a:lnSpc>
                <a:spcPct val="130000"/>
              </a:lnSpc>
            </a:pPr>
            <a:r>
              <a:rPr lang="en-US" sz="2000" spc="100" dirty="0">
                <a:solidFill>
                  <a:schemeClr val="accent1"/>
                </a:solidFill>
                <a:latin typeface="+mj-ea"/>
                <a:ea typeface="+mj-ea"/>
              </a:rPr>
              <a:t>Application Field</a:t>
            </a:r>
            <a:endParaRPr lang="en-US" sz="2000" spc="100" dirty="0">
              <a:solidFill>
                <a:schemeClr val="accent1"/>
              </a:solidFill>
              <a:latin typeface="+mj-ea"/>
              <a:ea typeface="+mj-ea"/>
            </a:endParaRPr>
          </a:p>
        </p:txBody>
      </p:sp>
      <p:sp>
        <p:nvSpPr>
          <p:cNvPr id="21" name="文本框 20"/>
          <p:cNvSpPr txBox="1"/>
          <p:nvPr/>
        </p:nvSpPr>
        <p:spPr>
          <a:xfrm>
            <a:off x="2850486" y="2316211"/>
            <a:ext cx="6491028" cy="1291590"/>
          </a:xfrm>
          <a:prstGeom prst="rect">
            <a:avLst/>
          </a:prstGeom>
          <a:noFill/>
        </p:spPr>
        <p:txBody>
          <a:bodyPr wrap="square" rtlCol="0">
            <a:spAutoFit/>
          </a:bodyPr>
          <a:lstStyle/>
          <a:p>
            <a:pPr algn="dist">
              <a:lnSpc>
                <a:spcPct val="130000"/>
              </a:lnSpc>
            </a:pPr>
            <a:r>
              <a:rPr lang="zh-CN" sz="6000" b="1" spc="100" dirty="0">
                <a:solidFill>
                  <a:schemeClr val="accent1"/>
                </a:solidFill>
                <a:latin typeface="+mj-ea"/>
                <a:ea typeface="+mj-ea"/>
              </a:rPr>
              <a:t>应用领域</a:t>
            </a:r>
            <a:endParaRPr lang="zh-CN" sz="6000" b="1" spc="100" dirty="0" smtClean="0">
              <a:solidFill>
                <a:schemeClr val="accent1"/>
              </a:solidFill>
              <a:latin typeface="+mj-ea"/>
              <a:ea typeface="+mj-ea"/>
            </a:endParaRPr>
          </a:p>
        </p:txBody>
      </p:sp>
      <p:grpSp>
        <p:nvGrpSpPr>
          <p:cNvPr id="22" name="组合 21"/>
          <p:cNvGrpSpPr/>
          <p:nvPr/>
        </p:nvGrpSpPr>
        <p:grpSpPr>
          <a:xfrm>
            <a:off x="5638800" y="1267776"/>
            <a:ext cx="914400" cy="914400"/>
            <a:chOff x="5649764" y="1267776"/>
            <a:chExt cx="914400" cy="914400"/>
          </a:xfrm>
        </p:grpSpPr>
        <p:sp>
          <p:nvSpPr>
            <p:cNvPr id="23" name="椭圆 22"/>
            <p:cNvSpPr/>
            <p:nvPr/>
          </p:nvSpPr>
          <p:spPr>
            <a:xfrm>
              <a:off x="5649764" y="1267776"/>
              <a:ext cx="914400" cy="9144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5713873" y="1401811"/>
              <a:ext cx="786183" cy="645160"/>
            </a:xfrm>
            <a:prstGeom prst="rect">
              <a:avLst/>
            </a:prstGeom>
            <a:noFill/>
          </p:spPr>
          <p:txBody>
            <a:bodyPr wrap="square" rtlCol="0">
              <a:spAutoFit/>
            </a:bodyPr>
            <a:lstStyle/>
            <a:p>
              <a:pPr algn="ctr"/>
              <a:r>
                <a:rPr lang="en-US" altLang="zh-CN" sz="3600" dirty="0" smtClean="0">
                  <a:solidFill>
                    <a:schemeClr val="accent1"/>
                  </a:solidFill>
                </a:rPr>
                <a:t>03</a:t>
              </a:r>
              <a:endParaRPr lang="zh-CN" altLang="en-US" sz="3600" dirty="0">
                <a:solidFill>
                  <a:schemeClr val="accent1"/>
                </a:solidFill>
              </a:endParaRPr>
            </a:p>
          </p:txBody>
        </p:sp>
      </p:grpSp>
      <p:cxnSp>
        <p:nvCxnSpPr>
          <p:cNvPr id="25" name="直接连接符 24"/>
          <p:cNvCxnSpPr/>
          <p:nvPr/>
        </p:nvCxnSpPr>
        <p:spPr>
          <a:xfrm>
            <a:off x="3408913" y="3763637"/>
            <a:ext cx="209550" cy="0"/>
          </a:xfrm>
          <a:prstGeom prst="line">
            <a:avLst/>
          </a:prstGeom>
          <a:ln w="9525">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8625942" y="3728712"/>
            <a:ext cx="209550" cy="0"/>
          </a:xfrm>
          <a:prstGeom prst="line">
            <a:avLst/>
          </a:prstGeom>
          <a:ln w="9525">
            <a:solidFill>
              <a:schemeClr val="accent1"/>
            </a:solidFill>
            <a:round/>
          </a:ln>
        </p:spPr>
        <p:style>
          <a:lnRef idx="1">
            <a:schemeClr val="accent1"/>
          </a:lnRef>
          <a:fillRef idx="0">
            <a:schemeClr val="accent1"/>
          </a:fillRef>
          <a:effectRef idx="0">
            <a:schemeClr val="accent1"/>
          </a:effectRef>
          <a:fontRef idx="minor">
            <a:schemeClr val="tx1"/>
          </a:fontRef>
        </p:style>
      </p:cxnSp>
      <p:pic>
        <p:nvPicPr>
          <p:cNvPr id="30" name="图片占位符 29" descr="变形金刚"/>
          <p:cNvPicPr>
            <a:picLocks noChangeAspect="1"/>
          </p:cNvPicPr>
          <p:nvPr>
            <p:ph type="pic" sz="quarter" idx="10"/>
          </p:nvPr>
        </p:nvPicPr>
        <p:blipFill>
          <a:blip r:embed="rId2"/>
          <a:stretch>
            <a:fillRect/>
          </a:stretch>
        </p:blipFill>
        <p:spPr>
          <a:xfrm>
            <a:off x="0" y="-31115"/>
            <a:ext cx="2057400" cy="2523490"/>
          </a:xfrm>
          <a:prstGeom prst="rect">
            <a:avLst/>
          </a:prstGeom>
        </p:spPr>
      </p:pic>
      <p:pic>
        <p:nvPicPr>
          <p:cNvPr id="31" name="图片 30" descr="变形金刚"/>
          <p:cNvPicPr>
            <a:picLocks noChangeAspect="1"/>
          </p:cNvPicPr>
          <p:nvPr/>
        </p:nvPicPr>
        <p:blipFill>
          <a:blip r:embed="rId2"/>
          <a:stretch>
            <a:fillRect/>
          </a:stretch>
        </p:blipFill>
        <p:spPr>
          <a:xfrm flipH="1">
            <a:off x="10134600" y="-31115"/>
            <a:ext cx="2057400" cy="252349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分析与应用</a:t>
            </a:r>
            <a:endParaRPr lang="zh-CN" altLang="en-US" dirty="0"/>
          </a:p>
        </p:txBody>
      </p:sp>
      <p:sp>
        <p:nvSpPr>
          <p:cNvPr id="5" name="文本框 4"/>
          <p:cNvSpPr txBox="1"/>
          <p:nvPr/>
        </p:nvSpPr>
        <p:spPr>
          <a:xfrm>
            <a:off x="-71488" y="91404"/>
            <a:ext cx="804864" cy="730885"/>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sp>
        <p:nvSpPr>
          <p:cNvPr id="24" name="文本框 23"/>
          <p:cNvSpPr txBox="1"/>
          <p:nvPr/>
        </p:nvSpPr>
        <p:spPr>
          <a:xfrm>
            <a:off x="4051381" y="1212850"/>
            <a:ext cx="4089238" cy="650875"/>
          </a:xfrm>
          <a:prstGeom prst="rect">
            <a:avLst/>
          </a:prstGeom>
          <a:noFill/>
        </p:spPr>
        <p:txBody>
          <a:bodyPr wrap="square" rtlCol="0">
            <a:spAutoFit/>
          </a:bodyPr>
          <a:lstStyle/>
          <a:p>
            <a:pPr algn="ctr">
              <a:lnSpc>
                <a:spcPct val="130000"/>
              </a:lnSpc>
            </a:pPr>
            <a:r>
              <a:rPr lang="zh-CN" sz="2800" spc="100" dirty="0" smtClean="0">
                <a:solidFill>
                  <a:schemeClr val="accent1"/>
                </a:solidFill>
                <a:latin typeface="+mj-ea"/>
                <a:ea typeface="+mj-ea"/>
              </a:rPr>
              <a:t>流形学习</a:t>
            </a:r>
            <a:endParaRPr lang="zh-CN" sz="2800" spc="100" dirty="0" smtClean="0">
              <a:solidFill>
                <a:schemeClr val="accent1"/>
              </a:solidFill>
              <a:latin typeface="+mj-ea"/>
              <a:ea typeface="+mj-ea"/>
            </a:endParaRPr>
          </a:p>
        </p:txBody>
      </p:sp>
      <p:pic>
        <p:nvPicPr>
          <p:cNvPr id="11" name="图片 10"/>
          <p:cNvPicPr>
            <a:picLocks noChangeAspect="1"/>
          </p:cNvPicPr>
          <p:nvPr/>
        </p:nvPicPr>
        <p:blipFill>
          <a:blip r:embed="rId1"/>
          <a:stretch>
            <a:fillRect/>
          </a:stretch>
        </p:blipFill>
        <p:spPr>
          <a:xfrm>
            <a:off x="1174115" y="2319655"/>
            <a:ext cx="5421630" cy="3394075"/>
          </a:xfrm>
          <a:prstGeom prst="rect">
            <a:avLst/>
          </a:prstGeom>
        </p:spPr>
      </p:pic>
      <p:sp>
        <p:nvSpPr>
          <p:cNvPr id="12" name="文本框 11"/>
          <p:cNvSpPr txBox="1"/>
          <p:nvPr/>
        </p:nvSpPr>
        <p:spPr>
          <a:xfrm>
            <a:off x="6984365" y="2532380"/>
            <a:ext cx="4775200" cy="2968625"/>
          </a:xfrm>
          <a:prstGeom prst="rect">
            <a:avLst/>
          </a:prstGeom>
          <a:noFill/>
        </p:spPr>
        <p:txBody>
          <a:bodyPr wrap="square" rtlCol="0">
            <a:spAutoFit/>
          </a:bodyPr>
          <a:p>
            <a:pPr>
              <a:lnSpc>
                <a:spcPct val="130000"/>
              </a:lnSpc>
            </a:pPr>
            <a:r>
              <a:rPr lang="en-US" altLang="zh-CN" spc="100" dirty="0" smtClean="0"/>
              <a:t>      </a:t>
            </a:r>
            <a:r>
              <a:rPr lang="zh-CN" altLang="en-US" spc="100" dirty="0" smtClean="0"/>
              <a:t>从一个二维空间的分布中抽取的数据样本，这些样本实际上聚集在一维流形附近，像一个缠绕的带子。实线代表学习器应该推断的隐式流形。</a:t>
            </a:r>
            <a:endParaRPr lang="zh-CN" altLang="en-US" spc="100" dirty="0" smtClean="0"/>
          </a:p>
          <a:p>
            <a:pPr>
              <a:lnSpc>
                <a:spcPct val="130000"/>
              </a:lnSpc>
            </a:pPr>
            <a:r>
              <a:rPr lang="zh-CN" altLang="en-US" spc="100" dirty="0" smtClean="0"/>
              <a:t>      流形学习算法通过一个假设来克服这个障碍，该假设认为空间中大部分区域都是无效的输入，有意义的输入只分布在包含少量数据点的子集构成的一组流形中。</a:t>
            </a:r>
            <a:endParaRPr lang="zh-CN" altLang="en-US" spc="100" dirty="0" smtClean="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分析与应用</a:t>
            </a:r>
            <a:endParaRPr lang="zh-CN" altLang="en-US" dirty="0"/>
          </a:p>
        </p:txBody>
      </p:sp>
      <p:sp>
        <p:nvSpPr>
          <p:cNvPr id="5" name="文本框 4"/>
          <p:cNvSpPr txBox="1"/>
          <p:nvPr/>
        </p:nvSpPr>
        <p:spPr>
          <a:xfrm>
            <a:off x="-71488" y="91404"/>
            <a:ext cx="804864" cy="730885"/>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sp>
        <p:nvSpPr>
          <p:cNvPr id="24" name="文本框 23"/>
          <p:cNvSpPr txBox="1"/>
          <p:nvPr/>
        </p:nvSpPr>
        <p:spPr>
          <a:xfrm>
            <a:off x="4051381" y="1078230"/>
            <a:ext cx="4089238" cy="650875"/>
          </a:xfrm>
          <a:prstGeom prst="rect">
            <a:avLst/>
          </a:prstGeom>
          <a:noFill/>
        </p:spPr>
        <p:txBody>
          <a:bodyPr wrap="square" rtlCol="0">
            <a:spAutoFit/>
          </a:bodyPr>
          <a:lstStyle/>
          <a:p>
            <a:pPr algn="ctr">
              <a:lnSpc>
                <a:spcPct val="130000"/>
              </a:lnSpc>
            </a:pPr>
            <a:r>
              <a:rPr lang="en-US" altLang="zh-CN" sz="2800" spc="100" dirty="0" smtClean="0">
                <a:solidFill>
                  <a:schemeClr val="accent1"/>
                </a:solidFill>
                <a:latin typeface="+mj-ea"/>
                <a:ea typeface="+mj-ea"/>
              </a:rPr>
              <a:t>CNN</a:t>
            </a:r>
            <a:r>
              <a:rPr lang="zh-CN" altLang="en-US" sz="2800" spc="100" dirty="0" smtClean="0">
                <a:solidFill>
                  <a:schemeClr val="accent1"/>
                </a:solidFill>
                <a:latin typeface="+mj-ea"/>
                <a:ea typeface="+mj-ea"/>
              </a:rPr>
              <a:t>与</a:t>
            </a:r>
            <a:r>
              <a:rPr lang="en-US" altLang="zh-CN" sz="2800" spc="100" dirty="0" smtClean="0">
                <a:solidFill>
                  <a:schemeClr val="accent1"/>
                </a:solidFill>
                <a:latin typeface="+mj-ea"/>
                <a:ea typeface="+mj-ea"/>
              </a:rPr>
              <a:t>Transformer</a:t>
            </a:r>
            <a:endParaRPr lang="en-US" altLang="zh-CN" sz="2800" spc="100" dirty="0" smtClean="0">
              <a:solidFill>
                <a:schemeClr val="accent1"/>
              </a:solidFill>
              <a:latin typeface="+mj-ea"/>
              <a:ea typeface="+mj-ea"/>
            </a:endParaRPr>
          </a:p>
        </p:txBody>
      </p:sp>
      <p:sp>
        <p:nvSpPr>
          <p:cNvPr id="23" name="文本框 22"/>
          <p:cNvSpPr txBox="1"/>
          <p:nvPr/>
        </p:nvSpPr>
        <p:spPr>
          <a:xfrm>
            <a:off x="869315" y="2035175"/>
            <a:ext cx="10452735" cy="2009775"/>
          </a:xfrm>
          <a:prstGeom prst="rect">
            <a:avLst/>
          </a:prstGeom>
          <a:noFill/>
        </p:spPr>
        <p:txBody>
          <a:bodyPr wrap="square" rtlCol="0">
            <a:spAutoFit/>
          </a:bodyPr>
          <a:p>
            <a:pPr>
              <a:lnSpc>
                <a:spcPct val="130000"/>
              </a:lnSpc>
            </a:pPr>
            <a:r>
              <a:rPr lang="en-US" sz="2400" spc="100" dirty="0" smtClean="0">
                <a:latin typeface="+mj-ea"/>
                <a:ea typeface="+mj-ea"/>
              </a:rPr>
              <a:t>      </a:t>
            </a:r>
            <a:r>
              <a:rPr lang="zh-CN" altLang="en-US" sz="2400" spc="100" dirty="0" smtClean="0">
                <a:latin typeface="+mj-ea"/>
                <a:ea typeface="+mj-ea"/>
              </a:rPr>
              <a:t>在</a:t>
            </a:r>
            <a:r>
              <a:rPr lang="zh-CN" sz="2400" spc="100" dirty="0" smtClean="0">
                <a:latin typeface="+mj-ea"/>
                <a:ea typeface="+mj-ea"/>
              </a:rPr>
              <a:t>只使用注意力层的网络结构中，网络可以学习到关注每个像素周围网格模式，这与卷积层功能类似。同时，通过理论层面的数学公式推导，也可以证明：单个多头自注意力层结合相对位置编码后可以表达任意卷积层。</a:t>
            </a:r>
            <a:endParaRPr lang="zh-CN" sz="2400" spc="100" dirty="0" smtClean="0">
              <a:latin typeface="+mj-ea"/>
              <a:ea typeface="+mj-ea"/>
            </a:endParaRPr>
          </a:p>
        </p:txBody>
      </p:sp>
      <p:pic>
        <p:nvPicPr>
          <p:cNvPr id="3" name="图片 2"/>
          <p:cNvPicPr>
            <a:picLocks noChangeAspect="1"/>
          </p:cNvPicPr>
          <p:nvPr/>
        </p:nvPicPr>
        <p:blipFill>
          <a:blip r:embed="rId1"/>
          <a:stretch>
            <a:fillRect/>
          </a:stretch>
        </p:blipFill>
        <p:spPr>
          <a:xfrm>
            <a:off x="1235075" y="4302760"/>
            <a:ext cx="9721215" cy="1097280"/>
          </a:xfrm>
          <a:prstGeom prst="rect">
            <a:avLst/>
          </a:prstGeom>
        </p:spPr>
      </p:pic>
      <p:sp>
        <p:nvSpPr>
          <p:cNvPr id="21" name="文本框 20"/>
          <p:cNvSpPr txBox="1"/>
          <p:nvPr/>
        </p:nvSpPr>
        <p:spPr>
          <a:xfrm>
            <a:off x="753745" y="6259195"/>
            <a:ext cx="10887075" cy="414020"/>
          </a:xfrm>
          <a:prstGeom prst="rect">
            <a:avLst/>
          </a:prstGeom>
          <a:noFill/>
        </p:spPr>
        <p:txBody>
          <a:bodyPr wrap="square" rtlCol="0">
            <a:spAutoFit/>
          </a:bodyPr>
          <a:p>
            <a:pPr algn="just" fontAlgn="auto">
              <a:lnSpc>
                <a:spcPct val="150000"/>
              </a:lnSpc>
            </a:pPr>
            <a:r>
              <a:rPr lang="en-US" altLang="zh-CN" sz="1400" spc="100" dirty="0" smtClean="0">
                <a:sym typeface="+mn-ea"/>
              </a:rPr>
              <a:t>Cordonnier J B , Loukas A , Jaggi M . On the Relationship between Self-Attention and Convolutional Layers[J]. 2019.</a:t>
            </a:r>
            <a:endParaRPr lang="zh-CN" altLang="en-US" sz="1400" spc="100" dirty="0" smtClean="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分析与应用</a:t>
            </a:r>
            <a:endParaRPr lang="zh-CN" altLang="en-US" dirty="0"/>
          </a:p>
        </p:txBody>
      </p:sp>
      <p:sp>
        <p:nvSpPr>
          <p:cNvPr id="5" name="文本框 4"/>
          <p:cNvSpPr txBox="1"/>
          <p:nvPr/>
        </p:nvSpPr>
        <p:spPr>
          <a:xfrm>
            <a:off x="-71488" y="91404"/>
            <a:ext cx="804864" cy="730885"/>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sp>
        <p:nvSpPr>
          <p:cNvPr id="23" name="文本框 22"/>
          <p:cNvSpPr txBox="1"/>
          <p:nvPr/>
        </p:nvSpPr>
        <p:spPr>
          <a:xfrm>
            <a:off x="869950" y="1861185"/>
            <a:ext cx="10452735" cy="3928110"/>
          </a:xfrm>
          <a:prstGeom prst="rect">
            <a:avLst/>
          </a:prstGeom>
          <a:noFill/>
        </p:spPr>
        <p:txBody>
          <a:bodyPr wrap="square" rtlCol="0">
            <a:spAutoFit/>
          </a:bodyPr>
          <a:lstStyle/>
          <a:p>
            <a:pPr>
              <a:lnSpc>
                <a:spcPct val="130000"/>
              </a:lnSpc>
            </a:pPr>
            <a:r>
              <a:rPr lang="en-US" sz="2400" spc="100" dirty="0" smtClean="0">
                <a:latin typeface="+mj-ea"/>
                <a:ea typeface="+mj-ea"/>
              </a:rPr>
              <a:t>      CNN对图像问题有天然的</a:t>
            </a:r>
            <a:r>
              <a:rPr lang="zh-CN" altLang="en-US" sz="2400" spc="100" dirty="0" smtClean="0">
                <a:latin typeface="+mj-ea"/>
                <a:ea typeface="+mj-ea"/>
              </a:rPr>
              <a:t>归纳偏置</a:t>
            </a:r>
            <a:r>
              <a:rPr lang="en-US" sz="2400" spc="100" dirty="0" smtClean="0">
                <a:latin typeface="+mj-ea"/>
                <a:ea typeface="+mj-ea"/>
              </a:rPr>
              <a:t>，如平移不变性等。CNN</a:t>
            </a:r>
            <a:r>
              <a:rPr sz="2400" spc="100" dirty="0" smtClean="0">
                <a:latin typeface="+mj-ea"/>
                <a:ea typeface="+mj-ea"/>
              </a:rPr>
              <a:t>通过不断地堆积卷积层来完成对图像从局部信息到全局信息的提取</a:t>
            </a:r>
            <a:r>
              <a:rPr lang="zh-CN" sz="2400" spc="100" dirty="0" smtClean="0">
                <a:latin typeface="+mj-ea"/>
                <a:ea typeface="+mj-ea"/>
              </a:rPr>
              <a:t>。不断堆积的卷积层慢慢地扩大了感受野直至覆盖整个图像。</a:t>
            </a:r>
            <a:endParaRPr lang="zh-CN" sz="2400" spc="100" dirty="0" smtClean="0">
              <a:latin typeface="+mj-ea"/>
              <a:ea typeface="+mj-ea"/>
            </a:endParaRPr>
          </a:p>
          <a:p>
            <a:pPr>
              <a:lnSpc>
                <a:spcPct val="130000"/>
              </a:lnSpc>
            </a:pPr>
            <a:r>
              <a:rPr lang="zh-CN" sz="2400" spc="100" dirty="0" smtClean="0">
                <a:latin typeface="+mj-ea"/>
                <a:ea typeface="+mj-ea"/>
              </a:rPr>
              <a:t>       </a:t>
            </a:r>
            <a:r>
              <a:rPr lang="en-US" altLang="zh-CN" sz="2400" spc="100" dirty="0" smtClean="0">
                <a:latin typeface="+mj-ea"/>
                <a:ea typeface="+mj-ea"/>
              </a:rPr>
              <a:t>T</a:t>
            </a:r>
            <a:r>
              <a:rPr lang="zh-CN" sz="2400" spc="100" dirty="0" smtClean="0">
                <a:latin typeface="+mj-ea"/>
                <a:ea typeface="+mj-ea"/>
              </a:rPr>
              <a:t>ransformer并不假定从局部信息开始，而且一开始就利用注意力的方式来捕获全局的上下文信息从而对目标建立起远距离的依赖，从而提取出更强有力的特征。</a:t>
            </a:r>
            <a:endParaRPr lang="zh-CN" sz="2400" spc="100" dirty="0" smtClean="0">
              <a:latin typeface="+mj-ea"/>
              <a:ea typeface="+mj-ea"/>
            </a:endParaRPr>
          </a:p>
          <a:p>
            <a:pPr>
              <a:lnSpc>
                <a:spcPct val="130000"/>
              </a:lnSpc>
            </a:pPr>
            <a:r>
              <a:rPr lang="en-US" altLang="zh-CN" sz="2400" spc="100" dirty="0" smtClean="0">
                <a:latin typeface="+mj-ea"/>
                <a:ea typeface="+mj-ea"/>
                <a:sym typeface="+mn-ea"/>
              </a:rPr>
              <a:t>      Transformer</a:t>
            </a:r>
            <a:r>
              <a:rPr lang="zh-CN" altLang="en-US" sz="2400" spc="100" dirty="0" smtClean="0">
                <a:latin typeface="+mj-ea"/>
                <a:ea typeface="+mj-ea"/>
              </a:rPr>
              <a:t>与</a:t>
            </a:r>
            <a:r>
              <a:rPr lang="en-US" altLang="zh-CN" sz="2400" spc="100" dirty="0" smtClean="0">
                <a:latin typeface="+mj-ea"/>
                <a:ea typeface="+mj-ea"/>
                <a:sym typeface="+mn-ea"/>
              </a:rPr>
              <a:t>CNN</a:t>
            </a:r>
            <a:r>
              <a:rPr lang="zh-CN" altLang="en-US" sz="2400" spc="100" dirty="0" smtClean="0">
                <a:latin typeface="+mj-ea"/>
                <a:ea typeface="+mj-ea"/>
              </a:rPr>
              <a:t>相比，</a:t>
            </a:r>
            <a:r>
              <a:rPr lang="zh-CN" sz="2400" spc="100" dirty="0" smtClean="0">
                <a:latin typeface="+mj-ea"/>
                <a:ea typeface="+mj-ea"/>
              </a:rPr>
              <a:t>学习难度更大一些，但</a:t>
            </a:r>
            <a:r>
              <a:rPr lang="en-US" altLang="zh-CN" sz="2400" spc="100" dirty="0" smtClean="0">
                <a:latin typeface="+mj-ea"/>
                <a:ea typeface="+mj-ea"/>
              </a:rPr>
              <a:t>T</a:t>
            </a:r>
            <a:r>
              <a:rPr lang="zh-CN" sz="2400" spc="100" dirty="0" smtClean="0">
                <a:latin typeface="+mj-ea"/>
                <a:ea typeface="+mj-ea"/>
              </a:rPr>
              <a:t>ransformer学习长依赖的能力更强，在大数据集下效果出色。</a:t>
            </a:r>
            <a:endParaRPr lang="zh-CN" sz="2400" spc="100" dirty="0" smtClean="0">
              <a:latin typeface="+mj-ea"/>
              <a:ea typeface="+mj-ea"/>
            </a:endParaRPr>
          </a:p>
        </p:txBody>
      </p:sp>
      <p:sp>
        <p:nvSpPr>
          <p:cNvPr id="24" name="文本框 23"/>
          <p:cNvSpPr txBox="1"/>
          <p:nvPr/>
        </p:nvSpPr>
        <p:spPr>
          <a:xfrm>
            <a:off x="4051381" y="1104900"/>
            <a:ext cx="4089238" cy="650875"/>
          </a:xfrm>
          <a:prstGeom prst="rect">
            <a:avLst/>
          </a:prstGeom>
          <a:noFill/>
        </p:spPr>
        <p:txBody>
          <a:bodyPr wrap="square" rtlCol="0">
            <a:spAutoFit/>
          </a:bodyPr>
          <a:lstStyle/>
          <a:p>
            <a:pPr algn="ctr">
              <a:lnSpc>
                <a:spcPct val="130000"/>
              </a:lnSpc>
            </a:pPr>
            <a:r>
              <a:rPr lang="en-US" altLang="zh-CN" sz="2800" spc="100" dirty="0" smtClean="0">
                <a:solidFill>
                  <a:schemeClr val="accent1"/>
                </a:solidFill>
                <a:latin typeface="+mj-ea"/>
                <a:ea typeface="+mj-ea"/>
              </a:rPr>
              <a:t>CNN</a:t>
            </a:r>
            <a:r>
              <a:rPr lang="zh-CN" altLang="en-US" sz="2800" spc="100" dirty="0" smtClean="0">
                <a:solidFill>
                  <a:schemeClr val="accent1"/>
                </a:solidFill>
                <a:latin typeface="+mj-ea"/>
                <a:ea typeface="+mj-ea"/>
              </a:rPr>
              <a:t>与</a:t>
            </a:r>
            <a:r>
              <a:rPr lang="en-US" altLang="zh-CN" sz="2800" spc="100" dirty="0" smtClean="0">
                <a:solidFill>
                  <a:schemeClr val="accent1"/>
                </a:solidFill>
                <a:latin typeface="+mj-ea"/>
                <a:ea typeface="+mj-ea"/>
              </a:rPr>
              <a:t>Transformer</a:t>
            </a:r>
            <a:endParaRPr lang="en-US" altLang="zh-CN" sz="2800" spc="100" dirty="0" smtClean="0">
              <a:solidFill>
                <a:schemeClr val="accent1"/>
              </a:solidFill>
              <a:latin typeface="+mj-ea"/>
              <a:ea typeface="+mj-ea"/>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normAutofit/>
          </a:bodyPr>
          <a:lstStyle/>
          <a:p>
            <a:r>
              <a:rPr lang="zh-CN" altLang="en-US" dirty="0" smtClean="0"/>
              <a:t>分析与应用</a:t>
            </a:r>
            <a:endParaRPr lang="zh-CN" altLang="en-US" dirty="0"/>
          </a:p>
        </p:txBody>
      </p:sp>
      <p:sp>
        <p:nvSpPr>
          <p:cNvPr id="11" name="文本框 10"/>
          <p:cNvSpPr txBox="1"/>
          <p:nvPr/>
        </p:nvSpPr>
        <p:spPr>
          <a:xfrm>
            <a:off x="-71488" y="91404"/>
            <a:ext cx="804864" cy="730885"/>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sp>
        <p:nvSpPr>
          <p:cNvPr id="4" name="文本框 3"/>
          <p:cNvSpPr txBox="1"/>
          <p:nvPr/>
        </p:nvSpPr>
        <p:spPr>
          <a:xfrm>
            <a:off x="1770380" y="1144270"/>
            <a:ext cx="8877300" cy="570865"/>
          </a:xfrm>
          <a:prstGeom prst="rect">
            <a:avLst/>
          </a:prstGeom>
          <a:noFill/>
        </p:spPr>
        <p:txBody>
          <a:bodyPr wrap="square" rtlCol="0">
            <a:spAutoFit/>
          </a:bodyPr>
          <a:p>
            <a:pPr algn="ctr">
              <a:lnSpc>
                <a:spcPct val="130000"/>
              </a:lnSpc>
            </a:pPr>
            <a:r>
              <a:rPr lang="zh-CN" sz="2400" spc="100" dirty="0" smtClean="0">
                <a:solidFill>
                  <a:srgbClr val="0F6FC6"/>
                </a:solidFill>
              </a:rPr>
              <a:t>当前应用方向</a:t>
            </a:r>
            <a:endParaRPr lang="zh-CN" sz="2400" spc="100" dirty="0" smtClean="0">
              <a:solidFill>
                <a:srgbClr val="0F6FC6"/>
              </a:solidFill>
            </a:endParaRPr>
          </a:p>
        </p:txBody>
      </p:sp>
      <p:pic>
        <p:nvPicPr>
          <p:cNvPr id="2" name="图片 1"/>
          <p:cNvPicPr>
            <a:picLocks noChangeAspect="1"/>
          </p:cNvPicPr>
          <p:nvPr/>
        </p:nvPicPr>
        <p:blipFill>
          <a:blip r:embed="rId1"/>
          <a:stretch>
            <a:fillRect/>
          </a:stretch>
        </p:blipFill>
        <p:spPr>
          <a:xfrm>
            <a:off x="2061845" y="1812925"/>
            <a:ext cx="8176260" cy="4320540"/>
          </a:xfrm>
          <a:prstGeom prst="rect">
            <a:avLst/>
          </a:prstGeom>
        </p:spPr>
      </p:pic>
      <p:sp>
        <p:nvSpPr>
          <p:cNvPr id="21" name="文本框 20"/>
          <p:cNvSpPr txBox="1"/>
          <p:nvPr/>
        </p:nvSpPr>
        <p:spPr>
          <a:xfrm>
            <a:off x="753745" y="6259195"/>
            <a:ext cx="9992995" cy="410845"/>
          </a:xfrm>
          <a:prstGeom prst="rect">
            <a:avLst/>
          </a:prstGeom>
          <a:noFill/>
        </p:spPr>
        <p:txBody>
          <a:bodyPr wrap="square" rtlCol="0">
            <a:spAutoFit/>
          </a:bodyPr>
          <a:p>
            <a:pPr>
              <a:lnSpc>
                <a:spcPct val="130000"/>
              </a:lnSpc>
            </a:pPr>
            <a:r>
              <a:rPr lang="zh-CN" altLang="en-US" sz="1600" spc="100" dirty="0" smtClean="0"/>
              <a:t>Han K , Wang Y , Chen H , et al. A Survey on Visual Transformer[J]. 2020.</a:t>
            </a:r>
            <a:endParaRPr lang="zh-CN" altLang="en-US" sz="1600" spc="100" dirty="0" smtClean="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分析与应用</a:t>
            </a:r>
            <a:endParaRPr lang="zh-CN" altLang="en-US" dirty="0"/>
          </a:p>
        </p:txBody>
      </p:sp>
      <p:sp>
        <p:nvSpPr>
          <p:cNvPr id="22" name="文本框 21"/>
          <p:cNvSpPr txBox="1"/>
          <p:nvPr/>
        </p:nvSpPr>
        <p:spPr>
          <a:xfrm>
            <a:off x="-71488" y="91404"/>
            <a:ext cx="804864" cy="66588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sp>
        <p:nvSpPr>
          <p:cNvPr id="24" name="文本框 23"/>
          <p:cNvSpPr txBox="1"/>
          <p:nvPr/>
        </p:nvSpPr>
        <p:spPr>
          <a:xfrm>
            <a:off x="4051381" y="1059180"/>
            <a:ext cx="4089238" cy="650875"/>
          </a:xfrm>
          <a:prstGeom prst="rect">
            <a:avLst/>
          </a:prstGeom>
          <a:noFill/>
        </p:spPr>
        <p:txBody>
          <a:bodyPr wrap="square" rtlCol="0">
            <a:spAutoFit/>
          </a:bodyPr>
          <a:p>
            <a:pPr algn="ctr">
              <a:lnSpc>
                <a:spcPct val="130000"/>
              </a:lnSpc>
            </a:pPr>
            <a:r>
              <a:rPr lang="en-US" altLang="zh-CN" sz="2800" b="1" spc="100" dirty="0" smtClean="0">
                <a:solidFill>
                  <a:schemeClr val="accent1"/>
                </a:solidFill>
                <a:latin typeface="+mj-ea"/>
                <a:ea typeface="+mj-ea"/>
              </a:rPr>
              <a:t>ViT</a:t>
            </a:r>
            <a:endParaRPr lang="en-US" altLang="zh-CN" sz="2800" b="1" spc="100" dirty="0" smtClean="0">
              <a:solidFill>
                <a:schemeClr val="accent1"/>
              </a:solidFill>
              <a:latin typeface="+mj-ea"/>
              <a:ea typeface="+mj-ea"/>
            </a:endParaRPr>
          </a:p>
        </p:txBody>
      </p:sp>
      <p:pic>
        <p:nvPicPr>
          <p:cNvPr id="4" name="图片占位符 3"/>
          <p:cNvPicPr>
            <a:picLocks noChangeAspect="1"/>
          </p:cNvPicPr>
          <p:nvPr>
            <p:ph type="pic" sz="quarter" idx="13"/>
          </p:nvPr>
        </p:nvPicPr>
        <p:blipFill>
          <a:blip r:embed="rId1"/>
          <a:stretch>
            <a:fillRect/>
          </a:stretch>
        </p:blipFill>
        <p:spPr>
          <a:xfrm>
            <a:off x="1765935" y="1924050"/>
            <a:ext cx="8919210" cy="4055745"/>
          </a:xfrm>
          <a:prstGeom prst="rect">
            <a:avLst/>
          </a:prstGeom>
        </p:spPr>
      </p:pic>
      <p:sp>
        <p:nvSpPr>
          <p:cNvPr id="21" name="文本框 20"/>
          <p:cNvSpPr txBox="1"/>
          <p:nvPr/>
        </p:nvSpPr>
        <p:spPr>
          <a:xfrm>
            <a:off x="733425" y="6280785"/>
            <a:ext cx="11708130" cy="370840"/>
          </a:xfrm>
          <a:prstGeom prst="rect">
            <a:avLst/>
          </a:prstGeom>
          <a:noFill/>
        </p:spPr>
        <p:txBody>
          <a:bodyPr wrap="square" rtlCol="0">
            <a:spAutoFit/>
          </a:bodyPr>
          <a:p>
            <a:pPr>
              <a:lnSpc>
                <a:spcPct val="130000"/>
              </a:lnSpc>
            </a:pPr>
            <a:r>
              <a:rPr lang="zh-CN" altLang="en-US" sz="1400" spc="100" dirty="0" smtClean="0"/>
              <a:t>Dosovitskiy A , Beyer L , et al. An Image is Worth 16x16 Words: Transformers for Image Recognition at Scale[J]. 2020.</a:t>
            </a:r>
            <a:endParaRPr lang="zh-CN" altLang="en-US" sz="1400" spc="100" dirty="0" smtClean="0"/>
          </a:p>
        </p:txBody>
      </p:sp>
      <p:sp>
        <p:nvSpPr>
          <p:cNvPr id="2" name="文本框 1"/>
          <p:cNvSpPr txBox="1"/>
          <p:nvPr/>
        </p:nvSpPr>
        <p:spPr>
          <a:xfrm>
            <a:off x="3869690" y="5528945"/>
            <a:ext cx="4451985" cy="450850"/>
          </a:xfrm>
          <a:prstGeom prst="rect">
            <a:avLst/>
          </a:prstGeom>
          <a:noFill/>
        </p:spPr>
        <p:txBody>
          <a:bodyPr wrap="square" rtlCol="0">
            <a:spAutoFit/>
          </a:bodyPr>
          <a:p>
            <a:pPr>
              <a:lnSpc>
                <a:spcPct val="130000"/>
              </a:lnSpc>
            </a:pPr>
            <a:r>
              <a:rPr lang="en-US" altLang="zh-CN" spc="100" dirty="0" smtClean="0"/>
              <a:t>(N,H,W,C)         (N,H*W*C)</a:t>
            </a:r>
            <a:endParaRPr lang="zh-CN" altLang="en-US" spc="100" dirty="0" smtClean="0"/>
          </a:p>
        </p:txBody>
      </p:sp>
      <p:cxnSp>
        <p:nvCxnSpPr>
          <p:cNvPr id="5" name="直接箭头连接符 4"/>
          <p:cNvCxnSpPr/>
          <p:nvPr/>
        </p:nvCxnSpPr>
        <p:spPr>
          <a:xfrm flipV="1">
            <a:off x="5121275" y="5801995"/>
            <a:ext cx="647065" cy="107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2"/>
          <a:srcRect t="29626" b="29170"/>
          <a:stretch>
            <a:fillRect/>
          </a:stretch>
        </p:blipFill>
        <p:spPr>
          <a:xfrm>
            <a:off x="2359660" y="1920240"/>
            <a:ext cx="7472680" cy="406336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4"/>
                                        </p:tgtEl>
                                        <p:attrNameLst>
                                          <p:attrName>ppt_x</p:attrName>
                                        </p:attrNameLst>
                                      </p:cBhvr>
                                      <p:tavLst>
                                        <p:tav tm="0">
                                          <p:val>
                                            <p:strVal val="ppt_x"/>
                                          </p:val>
                                        </p:tav>
                                        <p:tav tm="100000">
                                          <p:val>
                                            <p:strVal val="ppt_x"/>
                                          </p:val>
                                        </p:tav>
                                      </p:tavLst>
                                    </p:anim>
                                    <p:anim calcmode="lin" valueType="num">
                                      <p:cBhvr additive="base">
                                        <p:cTn id="7" dur="500"/>
                                        <p:tgtEl>
                                          <p:spTgt spid="4"/>
                                        </p:tgtEl>
                                        <p:attrNameLst>
                                          <p:attrName>ppt_y</p:attrName>
                                        </p:attrNameLst>
                                      </p:cBhvr>
                                      <p:tavLst>
                                        <p:tav tm="0">
                                          <p:val>
                                            <p:strVal val="ppt_y"/>
                                          </p:val>
                                        </p:tav>
                                        <p:tav tm="100000">
                                          <p:val>
                                            <p:strVal val="1+ppt_h/2"/>
                                          </p:val>
                                        </p:tav>
                                      </p:tavLst>
                                    </p:anim>
                                    <p:set>
                                      <p:cBhvr>
                                        <p:cTn id="8" dur="1" fill="hold">
                                          <p:stCondLst>
                                            <p:cond delay="499"/>
                                          </p:stCondLst>
                                        </p:cTn>
                                        <p:tgtEl>
                                          <p:spTgt spid="4"/>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cstate="print">
            <a:extLst>
              <a:ext uri="{28A0092B-C50C-407E-A947-70E740481C1C}">
                <a14:useLocalDpi xmlns:a14="http://schemas.microsoft.com/office/drawing/2010/main" val="0"/>
              </a:ext>
            </a:extLst>
          </a:blip>
          <a:srcRect t="7813" b="7813"/>
          <a:stretch>
            <a:fillRect/>
          </a:stretch>
        </p:blipFill>
        <p:spPr>
          <a:xfrm>
            <a:off x="0" y="-30982"/>
            <a:ext cx="12192000" cy="6858000"/>
          </a:xfrm>
          <a:prstGeom prst="rect">
            <a:avLst/>
          </a:prstGeom>
        </p:spPr>
      </p:pic>
      <p:cxnSp>
        <p:nvCxnSpPr>
          <p:cNvPr id="17" name="直接连接符 16"/>
          <p:cNvCxnSpPr/>
          <p:nvPr/>
        </p:nvCxnSpPr>
        <p:spPr>
          <a:xfrm>
            <a:off x="11292996" y="0"/>
            <a:ext cx="0" cy="72390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11518900" y="9525"/>
            <a:ext cx="3426" cy="1373351"/>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0" y="-30982"/>
            <a:ext cx="12192000" cy="6888982"/>
          </a:xfrm>
          <a:prstGeom prst="rect">
            <a:avLst/>
          </a:prstGeom>
          <a:gradFill>
            <a:gsLst>
              <a:gs pos="100000">
                <a:schemeClr val="bg1">
                  <a:alpha val="63000"/>
                </a:schemeClr>
              </a:gs>
              <a:gs pos="48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4028440" y="3474085"/>
            <a:ext cx="4124325" cy="450850"/>
          </a:xfrm>
          <a:prstGeom prst="rect">
            <a:avLst/>
          </a:prstGeom>
          <a:noFill/>
        </p:spPr>
        <p:txBody>
          <a:bodyPr wrap="square" rtlCol="0">
            <a:spAutoFit/>
          </a:bodyPr>
          <a:lstStyle/>
          <a:p>
            <a:pPr algn="dist">
              <a:lnSpc>
                <a:spcPct val="130000"/>
              </a:lnSpc>
            </a:pPr>
            <a:r>
              <a:rPr spc="100" dirty="0">
                <a:solidFill>
                  <a:schemeClr val="accent1"/>
                </a:solidFill>
                <a:latin typeface="+mj-ea"/>
                <a:ea typeface="+mj-ea"/>
              </a:rPr>
              <a:t>Research </a:t>
            </a:r>
            <a:r>
              <a:rPr lang="en-US" spc="100" dirty="0">
                <a:solidFill>
                  <a:schemeClr val="accent1"/>
                </a:solidFill>
                <a:latin typeface="+mj-ea"/>
                <a:ea typeface="+mj-ea"/>
              </a:rPr>
              <a:t>B</a:t>
            </a:r>
            <a:r>
              <a:rPr spc="100" dirty="0">
                <a:solidFill>
                  <a:schemeClr val="accent1"/>
                </a:solidFill>
                <a:latin typeface="+mj-ea"/>
                <a:ea typeface="+mj-ea"/>
              </a:rPr>
              <a:t>ackground</a:t>
            </a:r>
            <a:endParaRPr spc="100" dirty="0">
              <a:solidFill>
                <a:schemeClr val="accent1"/>
              </a:solidFill>
              <a:latin typeface="+mj-ea"/>
              <a:ea typeface="+mj-ea"/>
            </a:endParaRPr>
          </a:p>
        </p:txBody>
      </p:sp>
      <p:sp>
        <p:nvSpPr>
          <p:cNvPr id="21" name="文本框 20"/>
          <p:cNvSpPr txBox="1"/>
          <p:nvPr/>
        </p:nvSpPr>
        <p:spPr>
          <a:xfrm>
            <a:off x="3124920" y="2316211"/>
            <a:ext cx="5942161" cy="1291590"/>
          </a:xfrm>
          <a:prstGeom prst="rect">
            <a:avLst/>
          </a:prstGeom>
          <a:noFill/>
        </p:spPr>
        <p:txBody>
          <a:bodyPr wrap="square" rtlCol="0">
            <a:spAutoFit/>
          </a:bodyPr>
          <a:lstStyle/>
          <a:p>
            <a:pPr algn="dist">
              <a:lnSpc>
                <a:spcPct val="130000"/>
              </a:lnSpc>
            </a:pPr>
            <a:r>
              <a:rPr lang="zh-CN" altLang="en-US" sz="6000" b="1" spc="100" dirty="0">
                <a:solidFill>
                  <a:schemeClr val="accent1"/>
                </a:solidFill>
                <a:latin typeface="+mj-ea"/>
                <a:ea typeface="+mj-ea"/>
              </a:rPr>
              <a:t>研究背景</a:t>
            </a:r>
            <a:endParaRPr lang="zh-CN" altLang="en-US" sz="6000" b="1" spc="100" dirty="0" smtClean="0">
              <a:solidFill>
                <a:schemeClr val="accent1"/>
              </a:solidFill>
              <a:latin typeface="+mj-ea"/>
              <a:ea typeface="+mj-ea"/>
            </a:endParaRPr>
          </a:p>
        </p:txBody>
      </p:sp>
      <p:grpSp>
        <p:nvGrpSpPr>
          <p:cNvPr id="22" name="组合 21"/>
          <p:cNvGrpSpPr/>
          <p:nvPr/>
        </p:nvGrpSpPr>
        <p:grpSpPr>
          <a:xfrm>
            <a:off x="5638800" y="1267776"/>
            <a:ext cx="914400" cy="914400"/>
            <a:chOff x="5649764" y="1267776"/>
            <a:chExt cx="914400" cy="914400"/>
          </a:xfrm>
        </p:grpSpPr>
        <p:sp>
          <p:nvSpPr>
            <p:cNvPr id="23" name="椭圆 22"/>
            <p:cNvSpPr/>
            <p:nvPr/>
          </p:nvSpPr>
          <p:spPr>
            <a:xfrm>
              <a:off x="5649764" y="1267776"/>
              <a:ext cx="914400" cy="9144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5713873" y="1401811"/>
              <a:ext cx="786183" cy="646331"/>
            </a:xfrm>
            <a:prstGeom prst="rect">
              <a:avLst/>
            </a:prstGeom>
            <a:noFill/>
          </p:spPr>
          <p:txBody>
            <a:bodyPr wrap="square" rtlCol="0">
              <a:spAutoFit/>
            </a:bodyPr>
            <a:lstStyle/>
            <a:p>
              <a:pPr algn="ctr"/>
              <a:r>
                <a:rPr lang="en-US" altLang="zh-CN" sz="3600" dirty="0" smtClean="0">
                  <a:solidFill>
                    <a:schemeClr val="accent1"/>
                  </a:solidFill>
                </a:rPr>
                <a:t>01</a:t>
              </a:r>
              <a:endParaRPr lang="zh-CN" altLang="en-US" sz="3600" dirty="0">
                <a:solidFill>
                  <a:schemeClr val="accent1"/>
                </a:solidFill>
              </a:endParaRPr>
            </a:p>
          </p:txBody>
        </p:sp>
      </p:grpSp>
      <p:cxnSp>
        <p:nvCxnSpPr>
          <p:cNvPr id="25" name="直接连接符 24"/>
          <p:cNvCxnSpPr/>
          <p:nvPr/>
        </p:nvCxnSpPr>
        <p:spPr>
          <a:xfrm>
            <a:off x="3819123" y="3764272"/>
            <a:ext cx="209550" cy="0"/>
          </a:xfrm>
          <a:prstGeom prst="line">
            <a:avLst/>
          </a:prstGeom>
          <a:ln w="9525">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8153502" y="3764272"/>
            <a:ext cx="209550" cy="0"/>
          </a:xfrm>
          <a:prstGeom prst="line">
            <a:avLst/>
          </a:prstGeom>
          <a:ln w="9525">
            <a:solidFill>
              <a:schemeClr val="accent1"/>
            </a:solidFill>
            <a:round/>
          </a:ln>
        </p:spPr>
        <p:style>
          <a:lnRef idx="1">
            <a:schemeClr val="accent1"/>
          </a:lnRef>
          <a:fillRef idx="0">
            <a:schemeClr val="accent1"/>
          </a:fillRef>
          <a:effectRef idx="0">
            <a:schemeClr val="accent1"/>
          </a:effectRef>
          <a:fontRef idx="minor">
            <a:schemeClr val="tx1"/>
          </a:fontRef>
        </p:style>
      </p:cxnSp>
      <p:pic>
        <p:nvPicPr>
          <p:cNvPr id="30" name="图片占位符 29" descr="变形金刚"/>
          <p:cNvPicPr>
            <a:picLocks noChangeAspect="1"/>
          </p:cNvPicPr>
          <p:nvPr>
            <p:ph type="pic" sz="quarter" idx="10"/>
          </p:nvPr>
        </p:nvPicPr>
        <p:blipFill>
          <a:blip r:embed="rId2"/>
          <a:stretch>
            <a:fillRect/>
          </a:stretch>
        </p:blipFill>
        <p:spPr>
          <a:xfrm>
            <a:off x="0" y="-31115"/>
            <a:ext cx="2057400" cy="2523490"/>
          </a:xfrm>
          <a:prstGeom prst="rect">
            <a:avLst/>
          </a:prstGeom>
        </p:spPr>
      </p:pic>
      <p:pic>
        <p:nvPicPr>
          <p:cNvPr id="31" name="图片 30" descr="变形金刚"/>
          <p:cNvPicPr>
            <a:picLocks noChangeAspect="1"/>
          </p:cNvPicPr>
          <p:nvPr/>
        </p:nvPicPr>
        <p:blipFill>
          <a:blip r:embed="rId2"/>
          <a:stretch>
            <a:fillRect/>
          </a:stretch>
        </p:blipFill>
        <p:spPr>
          <a:xfrm flipH="1">
            <a:off x="10134600" y="-31115"/>
            <a:ext cx="2057400" cy="2523490"/>
          </a:xfrm>
          <a:prstGeom prst="rect">
            <a:avLst/>
          </a:prstGeo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分析与应用</a:t>
            </a:r>
            <a:endParaRPr lang="zh-CN" altLang="en-US" dirty="0"/>
          </a:p>
        </p:txBody>
      </p:sp>
      <p:sp>
        <p:nvSpPr>
          <p:cNvPr id="22" name="文本框 21"/>
          <p:cNvSpPr txBox="1"/>
          <p:nvPr/>
        </p:nvSpPr>
        <p:spPr>
          <a:xfrm>
            <a:off x="-71488" y="91404"/>
            <a:ext cx="804864" cy="66588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sp>
        <p:nvSpPr>
          <p:cNvPr id="24" name="文本框 23"/>
          <p:cNvSpPr txBox="1"/>
          <p:nvPr/>
        </p:nvSpPr>
        <p:spPr>
          <a:xfrm>
            <a:off x="4051381" y="1059180"/>
            <a:ext cx="4089238" cy="650875"/>
          </a:xfrm>
          <a:prstGeom prst="rect">
            <a:avLst/>
          </a:prstGeom>
          <a:noFill/>
        </p:spPr>
        <p:txBody>
          <a:bodyPr wrap="square" rtlCol="0">
            <a:spAutoFit/>
          </a:bodyPr>
          <a:p>
            <a:pPr algn="ctr">
              <a:lnSpc>
                <a:spcPct val="130000"/>
              </a:lnSpc>
            </a:pPr>
            <a:r>
              <a:rPr lang="en-US" altLang="zh-CN" sz="2800" b="1" spc="100" dirty="0" smtClean="0">
                <a:solidFill>
                  <a:schemeClr val="accent1"/>
                </a:solidFill>
                <a:latin typeface="+mj-ea"/>
                <a:ea typeface="+mj-ea"/>
              </a:rPr>
              <a:t>DETR</a:t>
            </a:r>
            <a:endParaRPr lang="en-US" altLang="zh-CN" sz="2800" b="1" spc="100" dirty="0" smtClean="0">
              <a:solidFill>
                <a:schemeClr val="accent1"/>
              </a:solidFill>
              <a:latin typeface="+mj-ea"/>
              <a:ea typeface="+mj-ea"/>
            </a:endParaRPr>
          </a:p>
        </p:txBody>
      </p:sp>
      <p:pic>
        <p:nvPicPr>
          <p:cNvPr id="5" name="图片占位符 4"/>
          <p:cNvPicPr>
            <a:picLocks noChangeAspect="1"/>
          </p:cNvPicPr>
          <p:nvPr>
            <p:ph type="pic" sz="quarter" idx="13"/>
          </p:nvPr>
        </p:nvPicPr>
        <p:blipFill>
          <a:blip r:embed="rId1"/>
          <a:stretch>
            <a:fillRect/>
          </a:stretch>
        </p:blipFill>
        <p:spPr>
          <a:xfrm>
            <a:off x="1521460" y="2303780"/>
            <a:ext cx="9149080" cy="3394075"/>
          </a:xfrm>
          <a:prstGeom prst="rect">
            <a:avLst/>
          </a:prstGeom>
        </p:spPr>
      </p:pic>
      <p:sp>
        <p:nvSpPr>
          <p:cNvPr id="21" name="文本框 20"/>
          <p:cNvSpPr txBox="1"/>
          <p:nvPr/>
        </p:nvSpPr>
        <p:spPr>
          <a:xfrm>
            <a:off x="753745" y="6259195"/>
            <a:ext cx="10445115" cy="410845"/>
          </a:xfrm>
          <a:prstGeom prst="rect">
            <a:avLst/>
          </a:prstGeom>
          <a:noFill/>
        </p:spPr>
        <p:txBody>
          <a:bodyPr wrap="square" rtlCol="0">
            <a:spAutoFit/>
          </a:bodyPr>
          <a:p>
            <a:pPr>
              <a:lnSpc>
                <a:spcPct val="130000"/>
              </a:lnSpc>
            </a:pPr>
            <a:r>
              <a:rPr lang="zh-CN" altLang="en-US" sz="1600" spc="100" dirty="0" smtClean="0"/>
              <a:t> Carion N , Massa F , Synnaeve G , et al. End-to-End Object Detection with Transformers[J]. 2020.</a:t>
            </a:r>
            <a:endParaRPr lang="zh-CN" altLang="en-US" sz="1600" spc="100"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分析与应用</a:t>
            </a:r>
            <a:endParaRPr lang="zh-CN" altLang="en-US" dirty="0"/>
          </a:p>
        </p:txBody>
      </p:sp>
      <p:sp>
        <p:nvSpPr>
          <p:cNvPr id="22" name="文本框 21"/>
          <p:cNvSpPr txBox="1"/>
          <p:nvPr/>
        </p:nvSpPr>
        <p:spPr>
          <a:xfrm>
            <a:off x="-71488" y="91404"/>
            <a:ext cx="804864" cy="66588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sp>
        <p:nvSpPr>
          <p:cNvPr id="24" name="文本框 23"/>
          <p:cNvSpPr txBox="1"/>
          <p:nvPr/>
        </p:nvSpPr>
        <p:spPr>
          <a:xfrm>
            <a:off x="4051381" y="1059180"/>
            <a:ext cx="4089238" cy="650875"/>
          </a:xfrm>
          <a:prstGeom prst="rect">
            <a:avLst/>
          </a:prstGeom>
          <a:noFill/>
        </p:spPr>
        <p:txBody>
          <a:bodyPr wrap="square" rtlCol="0">
            <a:spAutoFit/>
          </a:bodyPr>
          <a:p>
            <a:pPr algn="ctr">
              <a:lnSpc>
                <a:spcPct val="130000"/>
              </a:lnSpc>
            </a:pPr>
            <a:r>
              <a:rPr lang="en-US" altLang="zh-CN" sz="2800" b="1" spc="100" dirty="0" smtClean="0">
                <a:solidFill>
                  <a:schemeClr val="accent1"/>
                </a:solidFill>
                <a:latin typeface="+mj-ea"/>
                <a:ea typeface="+mj-ea"/>
              </a:rPr>
              <a:t>PRTR</a:t>
            </a:r>
            <a:endParaRPr lang="en-US" altLang="zh-CN" sz="2800" b="1" spc="100" dirty="0" smtClean="0">
              <a:solidFill>
                <a:schemeClr val="accent1"/>
              </a:solidFill>
              <a:latin typeface="+mj-ea"/>
              <a:ea typeface="+mj-ea"/>
            </a:endParaRPr>
          </a:p>
        </p:txBody>
      </p:sp>
      <p:pic>
        <p:nvPicPr>
          <p:cNvPr id="5" name="图片 4"/>
          <p:cNvPicPr>
            <a:picLocks noChangeAspect="1"/>
          </p:cNvPicPr>
          <p:nvPr/>
        </p:nvPicPr>
        <p:blipFill>
          <a:blip r:embed="rId1"/>
          <a:stretch>
            <a:fillRect/>
          </a:stretch>
        </p:blipFill>
        <p:spPr>
          <a:xfrm>
            <a:off x="1435100" y="1987550"/>
            <a:ext cx="9321800" cy="3733165"/>
          </a:xfrm>
          <a:prstGeom prst="rect">
            <a:avLst/>
          </a:prstGeom>
        </p:spPr>
      </p:pic>
      <p:sp>
        <p:nvSpPr>
          <p:cNvPr id="21" name="文本框 20"/>
          <p:cNvSpPr txBox="1"/>
          <p:nvPr/>
        </p:nvSpPr>
        <p:spPr>
          <a:xfrm>
            <a:off x="753745" y="6259195"/>
            <a:ext cx="9992995" cy="410845"/>
          </a:xfrm>
          <a:prstGeom prst="rect">
            <a:avLst/>
          </a:prstGeom>
          <a:noFill/>
        </p:spPr>
        <p:txBody>
          <a:bodyPr wrap="square" rtlCol="0">
            <a:spAutoFit/>
          </a:bodyPr>
          <a:p>
            <a:pPr>
              <a:lnSpc>
                <a:spcPct val="130000"/>
              </a:lnSpc>
            </a:pPr>
            <a:r>
              <a:rPr lang="zh-CN" altLang="en-US" sz="1600" spc="100" dirty="0" smtClean="0"/>
              <a:t>Li K , Wang S , Zhang X , et al. Pose Recognition with Cascade Transformers[J]. 2021.</a:t>
            </a:r>
            <a:endParaRPr lang="zh-CN" altLang="en-US" sz="1600" spc="100" dirty="0" smtClean="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cstate="print">
            <a:extLst>
              <a:ext uri="{28A0092B-C50C-407E-A947-70E740481C1C}">
                <a14:useLocalDpi xmlns:a14="http://schemas.microsoft.com/office/drawing/2010/main" val="0"/>
              </a:ext>
            </a:extLst>
          </a:blip>
          <a:srcRect t="7813" b="7813"/>
          <a:stretch>
            <a:fillRect/>
          </a:stretch>
        </p:blipFill>
        <p:spPr>
          <a:xfrm>
            <a:off x="0" y="-30982"/>
            <a:ext cx="12192000" cy="6858000"/>
          </a:xfrm>
          <a:prstGeom prst="rect">
            <a:avLst/>
          </a:prstGeom>
        </p:spPr>
      </p:pic>
      <p:cxnSp>
        <p:nvCxnSpPr>
          <p:cNvPr id="17" name="直接连接符 16"/>
          <p:cNvCxnSpPr/>
          <p:nvPr/>
        </p:nvCxnSpPr>
        <p:spPr>
          <a:xfrm>
            <a:off x="11292996" y="0"/>
            <a:ext cx="0" cy="72390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11518900" y="9525"/>
            <a:ext cx="3426" cy="1373351"/>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0" y="-30982"/>
            <a:ext cx="12192000" cy="6888982"/>
          </a:xfrm>
          <a:prstGeom prst="rect">
            <a:avLst/>
          </a:prstGeom>
          <a:gradFill>
            <a:gsLst>
              <a:gs pos="100000">
                <a:schemeClr val="bg1">
                  <a:alpha val="63000"/>
                </a:schemeClr>
              </a:gs>
              <a:gs pos="48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3656965" y="3462655"/>
            <a:ext cx="4878070" cy="491490"/>
          </a:xfrm>
          <a:prstGeom prst="rect">
            <a:avLst/>
          </a:prstGeom>
          <a:noFill/>
        </p:spPr>
        <p:txBody>
          <a:bodyPr wrap="square" rtlCol="0">
            <a:spAutoFit/>
          </a:bodyPr>
          <a:lstStyle/>
          <a:p>
            <a:pPr algn="dist">
              <a:lnSpc>
                <a:spcPct val="130000"/>
              </a:lnSpc>
            </a:pPr>
            <a:r>
              <a:rPr lang="en-US" sz="2000" spc="100" dirty="0">
                <a:solidFill>
                  <a:schemeClr val="accent1"/>
                </a:solidFill>
                <a:latin typeface="+mj-ea"/>
                <a:ea typeface="+mj-ea"/>
              </a:rPr>
              <a:t>D</a:t>
            </a:r>
            <a:r>
              <a:rPr sz="2000" spc="100" dirty="0">
                <a:solidFill>
                  <a:schemeClr val="accent1"/>
                </a:solidFill>
                <a:latin typeface="+mj-ea"/>
                <a:ea typeface="+mj-ea"/>
              </a:rPr>
              <a:t>evelopment </a:t>
            </a:r>
            <a:r>
              <a:rPr lang="en-US" sz="2000" spc="100" dirty="0">
                <a:solidFill>
                  <a:schemeClr val="accent1"/>
                </a:solidFill>
                <a:latin typeface="+mj-ea"/>
                <a:ea typeface="+mj-ea"/>
              </a:rPr>
              <a:t>D</a:t>
            </a:r>
            <a:r>
              <a:rPr sz="2000" spc="100" dirty="0">
                <a:solidFill>
                  <a:schemeClr val="accent1"/>
                </a:solidFill>
                <a:latin typeface="+mj-ea"/>
                <a:ea typeface="+mj-ea"/>
              </a:rPr>
              <a:t>irection</a:t>
            </a:r>
            <a:endParaRPr sz="2000" spc="100" dirty="0">
              <a:solidFill>
                <a:schemeClr val="accent1"/>
              </a:solidFill>
              <a:latin typeface="+mj-ea"/>
              <a:ea typeface="+mj-ea"/>
            </a:endParaRPr>
          </a:p>
        </p:txBody>
      </p:sp>
      <p:sp>
        <p:nvSpPr>
          <p:cNvPr id="21" name="文本框 20"/>
          <p:cNvSpPr txBox="1"/>
          <p:nvPr/>
        </p:nvSpPr>
        <p:spPr>
          <a:xfrm>
            <a:off x="2850486" y="2316211"/>
            <a:ext cx="6491028" cy="1291590"/>
          </a:xfrm>
          <a:prstGeom prst="rect">
            <a:avLst/>
          </a:prstGeom>
          <a:noFill/>
        </p:spPr>
        <p:txBody>
          <a:bodyPr wrap="square" rtlCol="0">
            <a:spAutoFit/>
          </a:bodyPr>
          <a:lstStyle/>
          <a:p>
            <a:pPr algn="dist">
              <a:lnSpc>
                <a:spcPct val="130000"/>
              </a:lnSpc>
            </a:pPr>
            <a:r>
              <a:rPr lang="zh-CN" sz="6000" b="1" spc="100" dirty="0">
                <a:solidFill>
                  <a:schemeClr val="accent1"/>
                </a:solidFill>
                <a:latin typeface="+mj-ea"/>
                <a:ea typeface="+mj-ea"/>
              </a:rPr>
              <a:t>发展方向</a:t>
            </a:r>
            <a:endParaRPr lang="zh-CN" sz="6000" b="1" spc="100" dirty="0" smtClean="0">
              <a:solidFill>
                <a:schemeClr val="accent1"/>
              </a:solidFill>
              <a:latin typeface="+mj-ea"/>
              <a:ea typeface="+mj-ea"/>
            </a:endParaRPr>
          </a:p>
        </p:txBody>
      </p:sp>
      <p:grpSp>
        <p:nvGrpSpPr>
          <p:cNvPr id="22" name="组合 21"/>
          <p:cNvGrpSpPr/>
          <p:nvPr/>
        </p:nvGrpSpPr>
        <p:grpSpPr>
          <a:xfrm>
            <a:off x="5638800" y="1267776"/>
            <a:ext cx="914400" cy="914400"/>
            <a:chOff x="5649764" y="1267776"/>
            <a:chExt cx="914400" cy="914400"/>
          </a:xfrm>
        </p:grpSpPr>
        <p:sp>
          <p:nvSpPr>
            <p:cNvPr id="23" name="椭圆 22"/>
            <p:cNvSpPr/>
            <p:nvPr/>
          </p:nvSpPr>
          <p:spPr>
            <a:xfrm>
              <a:off x="5649764" y="1267776"/>
              <a:ext cx="914400" cy="91440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5713873" y="1401811"/>
              <a:ext cx="786183" cy="645160"/>
            </a:xfrm>
            <a:prstGeom prst="rect">
              <a:avLst/>
            </a:prstGeom>
            <a:noFill/>
          </p:spPr>
          <p:txBody>
            <a:bodyPr wrap="square" rtlCol="0">
              <a:spAutoFit/>
            </a:bodyPr>
            <a:lstStyle/>
            <a:p>
              <a:pPr algn="ctr"/>
              <a:r>
                <a:rPr lang="en-US" altLang="zh-CN" sz="3600" dirty="0" smtClean="0">
                  <a:solidFill>
                    <a:schemeClr val="accent1"/>
                  </a:solidFill>
                </a:rPr>
                <a:t>04</a:t>
              </a:r>
              <a:endParaRPr lang="zh-CN" altLang="en-US" sz="3600" dirty="0">
                <a:solidFill>
                  <a:schemeClr val="accent1"/>
                </a:solidFill>
              </a:endParaRPr>
            </a:p>
          </p:txBody>
        </p:sp>
      </p:grpSp>
      <p:cxnSp>
        <p:nvCxnSpPr>
          <p:cNvPr id="25" name="直接连接符 24"/>
          <p:cNvCxnSpPr/>
          <p:nvPr/>
        </p:nvCxnSpPr>
        <p:spPr>
          <a:xfrm>
            <a:off x="3447648" y="3708392"/>
            <a:ext cx="209550" cy="0"/>
          </a:xfrm>
          <a:prstGeom prst="line">
            <a:avLst/>
          </a:prstGeom>
          <a:ln w="9525">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8535137" y="3708392"/>
            <a:ext cx="209550" cy="0"/>
          </a:xfrm>
          <a:prstGeom prst="line">
            <a:avLst/>
          </a:prstGeom>
          <a:ln w="9525">
            <a:solidFill>
              <a:schemeClr val="accent1"/>
            </a:solidFill>
            <a:round/>
          </a:ln>
        </p:spPr>
        <p:style>
          <a:lnRef idx="1">
            <a:schemeClr val="accent1"/>
          </a:lnRef>
          <a:fillRef idx="0">
            <a:schemeClr val="accent1"/>
          </a:fillRef>
          <a:effectRef idx="0">
            <a:schemeClr val="accent1"/>
          </a:effectRef>
          <a:fontRef idx="minor">
            <a:schemeClr val="tx1"/>
          </a:fontRef>
        </p:style>
      </p:cxnSp>
      <p:pic>
        <p:nvPicPr>
          <p:cNvPr id="30" name="图片占位符 29" descr="变形金刚"/>
          <p:cNvPicPr>
            <a:picLocks noChangeAspect="1"/>
          </p:cNvPicPr>
          <p:nvPr>
            <p:ph type="pic" sz="quarter" idx="10"/>
          </p:nvPr>
        </p:nvPicPr>
        <p:blipFill>
          <a:blip r:embed="rId2"/>
          <a:stretch>
            <a:fillRect/>
          </a:stretch>
        </p:blipFill>
        <p:spPr>
          <a:xfrm>
            <a:off x="0" y="-31115"/>
            <a:ext cx="2057400" cy="2523490"/>
          </a:xfrm>
          <a:prstGeom prst="rect">
            <a:avLst/>
          </a:prstGeom>
        </p:spPr>
      </p:pic>
      <p:pic>
        <p:nvPicPr>
          <p:cNvPr id="31" name="图片 30" descr="变形金刚"/>
          <p:cNvPicPr>
            <a:picLocks noChangeAspect="1"/>
          </p:cNvPicPr>
          <p:nvPr/>
        </p:nvPicPr>
        <p:blipFill>
          <a:blip r:embed="rId2"/>
          <a:stretch>
            <a:fillRect/>
          </a:stretch>
        </p:blipFill>
        <p:spPr>
          <a:xfrm flipH="1">
            <a:off x="10134600" y="-31115"/>
            <a:ext cx="2057400" cy="2523490"/>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分析与应用</a:t>
            </a:r>
            <a:endParaRPr lang="zh-CN" altLang="en-US" dirty="0"/>
          </a:p>
        </p:txBody>
      </p:sp>
      <p:sp>
        <p:nvSpPr>
          <p:cNvPr id="22" name="文本框 21"/>
          <p:cNvSpPr txBox="1"/>
          <p:nvPr/>
        </p:nvSpPr>
        <p:spPr>
          <a:xfrm>
            <a:off x="-71488" y="91404"/>
            <a:ext cx="804864" cy="66588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pic>
        <p:nvPicPr>
          <p:cNvPr id="4" name="图片 3"/>
          <p:cNvPicPr>
            <a:picLocks noChangeAspect="1"/>
          </p:cNvPicPr>
          <p:nvPr/>
        </p:nvPicPr>
        <p:blipFill>
          <a:blip r:embed="rId1"/>
          <a:stretch>
            <a:fillRect/>
          </a:stretch>
        </p:blipFill>
        <p:spPr>
          <a:xfrm>
            <a:off x="1746250" y="2289175"/>
            <a:ext cx="8699500" cy="2818130"/>
          </a:xfrm>
          <a:prstGeom prst="rect">
            <a:avLst/>
          </a:prstGeom>
        </p:spPr>
      </p:pic>
      <p:sp>
        <p:nvSpPr>
          <p:cNvPr id="24" name="文本框 23"/>
          <p:cNvSpPr txBox="1"/>
          <p:nvPr/>
        </p:nvSpPr>
        <p:spPr>
          <a:xfrm>
            <a:off x="4051381" y="1210310"/>
            <a:ext cx="4089238" cy="650875"/>
          </a:xfrm>
          <a:prstGeom prst="rect">
            <a:avLst/>
          </a:prstGeom>
          <a:noFill/>
        </p:spPr>
        <p:txBody>
          <a:bodyPr wrap="square" rtlCol="0">
            <a:spAutoFit/>
          </a:bodyPr>
          <a:p>
            <a:pPr algn="ctr">
              <a:lnSpc>
                <a:spcPct val="130000"/>
              </a:lnSpc>
            </a:pPr>
            <a:r>
              <a:rPr lang="en-US" altLang="zh-CN" sz="2800" b="1" spc="100" dirty="0" smtClean="0">
                <a:solidFill>
                  <a:schemeClr val="accent1"/>
                </a:solidFill>
                <a:latin typeface="+mj-ea"/>
                <a:ea typeface="+mj-ea"/>
              </a:rPr>
              <a:t>Swin Transformer</a:t>
            </a:r>
            <a:endParaRPr lang="en-US" altLang="zh-CN" sz="2800" b="1" spc="100" dirty="0" smtClean="0">
              <a:solidFill>
                <a:schemeClr val="accent1"/>
              </a:solidFill>
              <a:latin typeface="+mj-ea"/>
              <a:ea typeface="+mj-ea"/>
            </a:endParaRPr>
          </a:p>
        </p:txBody>
      </p:sp>
      <p:sp>
        <p:nvSpPr>
          <p:cNvPr id="21" name="文本框 20"/>
          <p:cNvSpPr txBox="1"/>
          <p:nvPr/>
        </p:nvSpPr>
        <p:spPr>
          <a:xfrm>
            <a:off x="753745" y="6269990"/>
            <a:ext cx="11438255" cy="370840"/>
          </a:xfrm>
          <a:prstGeom prst="rect">
            <a:avLst/>
          </a:prstGeom>
          <a:noFill/>
        </p:spPr>
        <p:txBody>
          <a:bodyPr wrap="square" rtlCol="0">
            <a:spAutoFit/>
          </a:bodyPr>
          <a:p>
            <a:pPr>
              <a:lnSpc>
                <a:spcPct val="130000"/>
              </a:lnSpc>
            </a:pPr>
            <a:r>
              <a:rPr lang="zh-CN" altLang="en-US" sz="1400" spc="100" dirty="0" smtClean="0"/>
              <a:t>Liu Z , Lin Y , Cao Y , et al. Swin Transformer: Hierarchical Vision Transformer using Shifted Windows[J]. 2021.</a:t>
            </a:r>
            <a:endParaRPr lang="zh-CN" altLang="en-US" sz="1400" spc="100" dirty="0" smtClean="0"/>
          </a:p>
        </p:txBody>
      </p:sp>
      <p:pic>
        <p:nvPicPr>
          <p:cNvPr id="5" name="图片 4"/>
          <p:cNvPicPr>
            <a:picLocks noChangeAspect="1"/>
          </p:cNvPicPr>
          <p:nvPr/>
        </p:nvPicPr>
        <p:blipFill>
          <a:blip r:embed="rId2"/>
          <a:stretch>
            <a:fillRect/>
          </a:stretch>
        </p:blipFill>
        <p:spPr>
          <a:xfrm>
            <a:off x="3121025" y="2177415"/>
            <a:ext cx="5949950" cy="3409950"/>
          </a:xfrm>
          <a:prstGeom prst="rect">
            <a:avLst/>
          </a:prstGeom>
        </p:spPr>
      </p:pic>
      <p:pic>
        <p:nvPicPr>
          <p:cNvPr id="6" name="图片 5"/>
          <p:cNvPicPr>
            <a:picLocks noChangeAspect="1"/>
          </p:cNvPicPr>
          <p:nvPr/>
        </p:nvPicPr>
        <p:blipFill>
          <a:blip r:embed="rId3"/>
          <a:stretch>
            <a:fillRect/>
          </a:stretch>
        </p:blipFill>
        <p:spPr>
          <a:xfrm>
            <a:off x="4051300" y="2177415"/>
            <a:ext cx="4089400" cy="3714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5"/>
                                        </p:tgtEl>
                                        <p:attrNameLst>
                                          <p:attrName>ppt_x</p:attrName>
                                        </p:attrNameLst>
                                      </p:cBhvr>
                                      <p:tavLst>
                                        <p:tav tm="0">
                                          <p:val>
                                            <p:strVal val="ppt_x"/>
                                          </p:val>
                                        </p:tav>
                                        <p:tav tm="100000">
                                          <p:val>
                                            <p:strVal val="ppt_x"/>
                                          </p:val>
                                        </p:tav>
                                      </p:tavLst>
                                    </p:anim>
                                    <p:anim calcmode="lin" valueType="num">
                                      <p:cBhvr additive="base">
                                        <p:cTn id="7" dur="500"/>
                                        <p:tgtEl>
                                          <p:spTgt spid="5"/>
                                        </p:tgtEl>
                                        <p:attrNameLst>
                                          <p:attrName>ppt_y</p:attrName>
                                        </p:attrNameLst>
                                      </p:cBhvr>
                                      <p:tavLst>
                                        <p:tav tm="0">
                                          <p:val>
                                            <p:strVal val="ppt_y"/>
                                          </p:val>
                                        </p:tav>
                                        <p:tav tm="100000">
                                          <p:val>
                                            <p:strVal val="1+ppt_h/2"/>
                                          </p:val>
                                        </p:tav>
                                      </p:tavLst>
                                    </p:anim>
                                    <p:set>
                                      <p:cBhvr>
                                        <p:cTn id="8" dur="1" fill="hold">
                                          <p:stCondLst>
                                            <p:cond delay="499"/>
                                          </p:stCondLst>
                                        </p:cTn>
                                        <p:tgtEl>
                                          <p:spTgt spid="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4" fill="hold" nodeType="clickEffect">
                                  <p:stCondLst>
                                    <p:cond delay="0"/>
                                  </p:stCondLst>
                                  <p:childTnLst>
                                    <p:anim calcmode="lin" valueType="num">
                                      <p:cBhvr additive="base">
                                        <p:cTn id="16" dur="500"/>
                                        <p:tgtEl>
                                          <p:spTgt spid="4"/>
                                        </p:tgtEl>
                                        <p:attrNameLst>
                                          <p:attrName>ppt_x</p:attrName>
                                        </p:attrNameLst>
                                      </p:cBhvr>
                                      <p:tavLst>
                                        <p:tav tm="0">
                                          <p:val>
                                            <p:strVal val="ppt_x"/>
                                          </p:val>
                                        </p:tav>
                                        <p:tav tm="100000">
                                          <p:val>
                                            <p:strVal val="ppt_x"/>
                                          </p:val>
                                        </p:tav>
                                      </p:tavLst>
                                    </p:anim>
                                    <p:anim calcmode="lin" valueType="num">
                                      <p:cBhvr additive="base">
                                        <p:cTn id="17" dur="500"/>
                                        <p:tgtEl>
                                          <p:spTgt spid="4"/>
                                        </p:tgtEl>
                                        <p:attrNameLst>
                                          <p:attrName>ppt_y</p:attrName>
                                        </p:attrNameLst>
                                      </p:cBhvr>
                                      <p:tavLst>
                                        <p:tav tm="0">
                                          <p:val>
                                            <p:strVal val="ppt_y"/>
                                          </p:val>
                                        </p:tav>
                                        <p:tav tm="100000">
                                          <p:val>
                                            <p:strVal val="1+ppt_h/2"/>
                                          </p:val>
                                        </p:tav>
                                      </p:tavLst>
                                    </p:anim>
                                    <p:set>
                                      <p:cBhvr>
                                        <p:cTn id="18" dur="1" fill="hold">
                                          <p:stCondLst>
                                            <p:cond delay="499"/>
                                          </p:stCondLst>
                                        </p:cTn>
                                        <p:tgtEl>
                                          <p:spTgt spid="4"/>
                                        </p:tgtEl>
                                        <p:attrNameLst>
                                          <p:attrName>style.visibility</p:attrName>
                                        </p:attrNameLst>
                                      </p:cBhvr>
                                      <p:to>
                                        <p:strVal val="hidden"/>
                                      </p:to>
                                    </p:set>
                                  </p:childTnLst>
                                </p:cTn>
                              </p:par>
                              <p:par>
                                <p:cTn id="19" presetID="2" presetClass="entr" presetSubtype="4"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分析与应用</a:t>
            </a:r>
            <a:endParaRPr lang="zh-CN" altLang="en-US" dirty="0"/>
          </a:p>
        </p:txBody>
      </p:sp>
      <p:sp>
        <p:nvSpPr>
          <p:cNvPr id="22" name="文本框 21"/>
          <p:cNvSpPr txBox="1"/>
          <p:nvPr/>
        </p:nvSpPr>
        <p:spPr>
          <a:xfrm>
            <a:off x="-71488" y="91404"/>
            <a:ext cx="804864" cy="66588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02</a:t>
            </a:r>
            <a:endParaRPr lang="zh-CN" altLang="en-US" sz="3200" spc="100" dirty="0" smtClean="0">
              <a:solidFill>
                <a:schemeClr val="bg1"/>
              </a:solidFill>
            </a:endParaRPr>
          </a:p>
        </p:txBody>
      </p:sp>
      <p:pic>
        <p:nvPicPr>
          <p:cNvPr id="5" name="图片 4"/>
          <p:cNvPicPr>
            <a:picLocks noChangeAspect="1"/>
          </p:cNvPicPr>
          <p:nvPr/>
        </p:nvPicPr>
        <p:blipFill>
          <a:blip r:embed="rId1"/>
          <a:stretch>
            <a:fillRect/>
          </a:stretch>
        </p:blipFill>
        <p:spPr>
          <a:xfrm>
            <a:off x="1783080" y="2136775"/>
            <a:ext cx="8626475" cy="3338830"/>
          </a:xfrm>
          <a:prstGeom prst="rect">
            <a:avLst/>
          </a:prstGeom>
        </p:spPr>
      </p:pic>
      <p:sp>
        <p:nvSpPr>
          <p:cNvPr id="24" name="文本框 23"/>
          <p:cNvSpPr txBox="1"/>
          <p:nvPr/>
        </p:nvSpPr>
        <p:spPr>
          <a:xfrm>
            <a:off x="4051381" y="1134745"/>
            <a:ext cx="4089238" cy="650875"/>
          </a:xfrm>
          <a:prstGeom prst="rect">
            <a:avLst/>
          </a:prstGeom>
          <a:noFill/>
        </p:spPr>
        <p:txBody>
          <a:bodyPr wrap="square" rtlCol="0">
            <a:spAutoFit/>
          </a:bodyPr>
          <a:p>
            <a:pPr algn="ctr">
              <a:lnSpc>
                <a:spcPct val="130000"/>
              </a:lnSpc>
            </a:pPr>
            <a:r>
              <a:rPr lang="en-US" altLang="zh-CN" sz="2800" b="1" spc="100" dirty="0" smtClean="0">
                <a:solidFill>
                  <a:schemeClr val="accent1"/>
                </a:solidFill>
                <a:latin typeface="+mj-ea"/>
                <a:ea typeface="+mj-ea"/>
              </a:rPr>
              <a:t>VOLO</a:t>
            </a:r>
            <a:endParaRPr lang="en-US" altLang="zh-CN" sz="2800" b="1" spc="100" dirty="0" smtClean="0">
              <a:solidFill>
                <a:schemeClr val="accent1"/>
              </a:solidFill>
              <a:latin typeface="+mj-ea"/>
              <a:ea typeface="+mj-ea"/>
            </a:endParaRPr>
          </a:p>
        </p:txBody>
      </p:sp>
      <p:sp>
        <p:nvSpPr>
          <p:cNvPr id="21" name="文本框 20"/>
          <p:cNvSpPr txBox="1"/>
          <p:nvPr/>
        </p:nvSpPr>
        <p:spPr>
          <a:xfrm>
            <a:off x="753745" y="6259195"/>
            <a:ext cx="9992995" cy="410845"/>
          </a:xfrm>
          <a:prstGeom prst="rect">
            <a:avLst/>
          </a:prstGeom>
          <a:noFill/>
        </p:spPr>
        <p:txBody>
          <a:bodyPr wrap="square" rtlCol="0">
            <a:spAutoFit/>
          </a:bodyPr>
          <a:p>
            <a:pPr>
              <a:lnSpc>
                <a:spcPct val="130000"/>
              </a:lnSpc>
            </a:pPr>
            <a:r>
              <a:rPr lang="zh-CN" altLang="en-US" sz="1600" spc="100" dirty="0" smtClean="0"/>
              <a:t>Yuan L , Hou Q , Jiang Z , et al. VOLO: Vision Outlooker for Visual Recognition[J]. 2021.</a:t>
            </a:r>
            <a:endParaRPr lang="zh-CN" altLang="en-US" sz="1600" spc="100" dirty="0" smtClean="0"/>
          </a:p>
        </p:txBody>
      </p:sp>
      <p:pic>
        <p:nvPicPr>
          <p:cNvPr id="2" name="图片 1"/>
          <p:cNvPicPr>
            <a:picLocks noChangeAspect="1"/>
          </p:cNvPicPr>
          <p:nvPr/>
        </p:nvPicPr>
        <p:blipFill>
          <a:blip r:embed="rId2"/>
          <a:stretch>
            <a:fillRect/>
          </a:stretch>
        </p:blipFill>
        <p:spPr>
          <a:xfrm>
            <a:off x="3086100" y="2141855"/>
            <a:ext cx="6019800" cy="3333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5"/>
                                        </p:tgtEl>
                                        <p:attrNameLst>
                                          <p:attrName>ppt_x</p:attrName>
                                        </p:attrNameLst>
                                      </p:cBhvr>
                                      <p:tavLst>
                                        <p:tav tm="0">
                                          <p:val>
                                            <p:strVal val="ppt_x"/>
                                          </p:val>
                                        </p:tav>
                                        <p:tav tm="100000">
                                          <p:val>
                                            <p:strVal val="ppt_x"/>
                                          </p:val>
                                        </p:tav>
                                      </p:tavLst>
                                    </p:anim>
                                    <p:anim calcmode="lin" valueType="num">
                                      <p:cBhvr additive="base">
                                        <p:cTn id="7" dur="500"/>
                                        <p:tgtEl>
                                          <p:spTgt spid="5"/>
                                        </p:tgtEl>
                                        <p:attrNameLst>
                                          <p:attrName>ppt_y</p:attrName>
                                        </p:attrNameLst>
                                      </p:cBhvr>
                                      <p:tavLst>
                                        <p:tav tm="0">
                                          <p:val>
                                            <p:strVal val="ppt_y"/>
                                          </p:val>
                                        </p:tav>
                                        <p:tav tm="100000">
                                          <p:val>
                                            <p:strVal val="1+ppt_h/2"/>
                                          </p:val>
                                        </p:tav>
                                      </p:tavLst>
                                    </p:anim>
                                    <p:set>
                                      <p:cBhvr>
                                        <p:cTn id="8" dur="1" fill="hold">
                                          <p:stCondLst>
                                            <p:cond delay="499"/>
                                          </p:stCondLst>
                                        </p:cTn>
                                        <p:tgtEl>
                                          <p:spTgt spid="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4" fill="hold" nodeType="clickEffect">
                                  <p:stCondLst>
                                    <p:cond delay="0"/>
                                  </p:stCondLst>
                                  <p:childTnLst>
                                    <p:anim calcmode="lin" valueType="num">
                                      <p:cBhvr additive="base">
                                        <p:cTn id="16" dur="500"/>
                                        <p:tgtEl>
                                          <p:spTgt spid="2"/>
                                        </p:tgtEl>
                                        <p:attrNameLst>
                                          <p:attrName>ppt_x</p:attrName>
                                        </p:attrNameLst>
                                      </p:cBhvr>
                                      <p:tavLst>
                                        <p:tav tm="0">
                                          <p:val>
                                            <p:strVal val="ppt_x"/>
                                          </p:val>
                                        </p:tav>
                                        <p:tav tm="100000">
                                          <p:val>
                                            <p:strVal val="ppt_x"/>
                                          </p:val>
                                        </p:tav>
                                      </p:tavLst>
                                    </p:anim>
                                    <p:anim calcmode="lin" valueType="num">
                                      <p:cBhvr additive="base">
                                        <p:cTn id="17" dur="500"/>
                                        <p:tgtEl>
                                          <p:spTgt spid="2"/>
                                        </p:tgtEl>
                                        <p:attrNameLst>
                                          <p:attrName>ppt_y</p:attrName>
                                        </p:attrNameLst>
                                      </p:cBhvr>
                                      <p:tavLst>
                                        <p:tav tm="0">
                                          <p:val>
                                            <p:strVal val="ppt_y"/>
                                          </p:val>
                                        </p:tav>
                                        <p:tav tm="100000">
                                          <p:val>
                                            <p:strVal val="1+ppt_h/2"/>
                                          </p:val>
                                        </p:tav>
                                      </p:tavLst>
                                    </p:anim>
                                    <p:set>
                                      <p:cBhvr>
                                        <p:cTn id="18" dur="1" fill="hold">
                                          <p:stCondLst>
                                            <p:cond delay="499"/>
                                          </p:stCondLst>
                                        </p:cTn>
                                        <p:tgtEl>
                                          <p:spTgt spid="2"/>
                                        </p:tgtEl>
                                        <p:attrNameLst>
                                          <p:attrName>style.visibility</p:attrName>
                                        </p:attrNameLst>
                                      </p:cBhvr>
                                      <p:to>
                                        <p:strVal val="hidden"/>
                                      </p:to>
                                    </p:set>
                                  </p:childTnLst>
                                </p:cTn>
                              </p:par>
                              <p:par>
                                <p:cTn id="19" presetID="2" presetClass="entr" presetSubtype="4"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分析与应用</a:t>
            </a:r>
            <a:endParaRPr lang="zh-CN" altLang="en-US" dirty="0"/>
          </a:p>
        </p:txBody>
      </p:sp>
      <p:sp>
        <p:nvSpPr>
          <p:cNvPr id="5" name="文本框 4"/>
          <p:cNvSpPr txBox="1"/>
          <p:nvPr/>
        </p:nvSpPr>
        <p:spPr>
          <a:xfrm>
            <a:off x="-71488" y="91404"/>
            <a:ext cx="804864" cy="730885"/>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04</a:t>
            </a:r>
            <a:endParaRPr lang="zh-CN" altLang="en-US" sz="3200" spc="100" dirty="0" smtClean="0">
              <a:solidFill>
                <a:schemeClr val="bg1"/>
              </a:solidFill>
            </a:endParaRPr>
          </a:p>
        </p:txBody>
      </p:sp>
      <p:sp>
        <p:nvSpPr>
          <p:cNvPr id="24" name="文本框 23"/>
          <p:cNvSpPr txBox="1"/>
          <p:nvPr/>
        </p:nvSpPr>
        <p:spPr>
          <a:xfrm>
            <a:off x="4940300" y="1188085"/>
            <a:ext cx="2312035" cy="570865"/>
          </a:xfrm>
          <a:prstGeom prst="rect">
            <a:avLst/>
          </a:prstGeom>
          <a:noFill/>
        </p:spPr>
        <p:txBody>
          <a:bodyPr wrap="square" rtlCol="0">
            <a:spAutoFit/>
          </a:bodyPr>
          <a:lstStyle/>
          <a:p>
            <a:pPr algn="ctr">
              <a:lnSpc>
                <a:spcPct val="130000"/>
              </a:lnSpc>
            </a:pPr>
            <a:r>
              <a:rPr lang="zh-CN" sz="2400" b="1" spc="100" dirty="0" smtClean="0">
                <a:solidFill>
                  <a:schemeClr val="accent1"/>
                </a:solidFill>
                <a:latin typeface="+mj-ea"/>
                <a:ea typeface="+mj-ea"/>
              </a:rPr>
              <a:t>参考文献</a:t>
            </a:r>
            <a:endParaRPr lang="zh-CN" sz="2400" b="1" spc="100" dirty="0" smtClean="0">
              <a:solidFill>
                <a:schemeClr val="accent1"/>
              </a:solidFill>
              <a:latin typeface="+mj-ea"/>
              <a:ea typeface="+mj-ea"/>
            </a:endParaRPr>
          </a:p>
        </p:txBody>
      </p:sp>
      <p:sp>
        <p:nvSpPr>
          <p:cNvPr id="8" name="文本框 7"/>
          <p:cNvSpPr txBox="1"/>
          <p:nvPr/>
        </p:nvSpPr>
        <p:spPr>
          <a:xfrm>
            <a:off x="1116330" y="1920875"/>
            <a:ext cx="9959975" cy="3784600"/>
          </a:xfrm>
          <a:prstGeom prst="rect">
            <a:avLst/>
          </a:prstGeom>
          <a:noFill/>
        </p:spPr>
        <p:txBody>
          <a:bodyPr wrap="square" rtlCol="0">
            <a:spAutoFit/>
          </a:bodyPr>
          <a:p>
            <a:pPr algn="just" fontAlgn="auto">
              <a:lnSpc>
                <a:spcPct val="150000"/>
              </a:lnSpc>
            </a:pPr>
            <a:r>
              <a:rPr sz="2000" spc="100" dirty="0" smtClean="0">
                <a:latin typeface="+mj-ea"/>
                <a:ea typeface="+mj-ea"/>
              </a:rPr>
              <a:t>[1] Vaswani A ,  Shazeer N ,  Parmar N , et al. Attention Is All You Need[J]. arXiv, 2017.</a:t>
            </a:r>
            <a:endParaRPr sz="2000" spc="100" dirty="0" smtClean="0">
              <a:latin typeface="+mj-ea"/>
              <a:ea typeface="+mj-ea"/>
            </a:endParaRPr>
          </a:p>
          <a:p>
            <a:pPr algn="just" fontAlgn="auto">
              <a:lnSpc>
                <a:spcPct val="150000"/>
              </a:lnSpc>
            </a:pPr>
            <a:r>
              <a:rPr lang="en-US" altLang="zh-CN" sz="2000" spc="100" dirty="0" smtClean="0">
                <a:sym typeface="+mn-ea"/>
              </a:rPr>
              <a:t>[2] Cordonnier J B , Loukas A , Jaggi M . On the Relationship between Self-Attention and Convolutional Layers[J]. 2019.</a:t>
            </a:r>
            <a:endParaRPr sz="2000" spc="100" dirty="0" smtClean="0">
              <a:latin typeface="+mj-ea"/>
              <a:ea typeface="+mj-ea"/>
            </a:endParaRPr>
          </a:p>
          <a:p>
            <a:pPr algn="just" fontAlgn="auto">
              <a:lnSpc>
                <a:spcPct val="150000"/>
              </a:lnSpc>
            </a:pPr>
            <a:r>
              <a:rPr sz="2000" spc="100" dirty="0" smtClean="0">
                <a:latin typeface="+mj-ea"/>
                <a:ea typeface="+mj-ea"/>
              </a:rPr>
              <a:t>[</a:t>
            </a:r>
            <a:r>
              <a:rPr lang="en-US" sz="2000" spc="100" dirty="0" smtClean="0">
                <a:latin typeface="+mj-ea"/>
                <a:ea typeface="+mj-ea"/>
              </a:rPr>
              <a:t>3</a:t>
            </a:r>
            <a:r>
              <a:rPr sz="2000" spc="100" dirty="0" smtClean="0">
                <a:latin typeface="+mj-ea"/>
                <a:ea typeface="+mj-ea"/>
              </a:rPr>
              <a:t>] Han K ,  Wang Y ,  Chen H , et al. A Survey on Visual Transformer[J].  2020.</a:t>
            </a:r>
            <a:endParaRPr sz="2000" spc="100" dirty="0" smtClean="0">
              <a:latin typeface="+mj-ea"/>
              <a:ea typeface="+mj-ea"/>
            </a:endParaRPr>
          </a:p>
          <a:p>
            <a:pPr algn="just" fontAlgn="auto">
              <a:lnSpc>
                <a:spcPct val="150000"/>
              </a:lnSpc>
            </a:pPr>
            <a:r>
              <a:rPr lang="en-US" altLang="zh-CN" sz="2000" spc="100" dirty="0" smtClean="0">
                <a:latin typeface="+mj-ea"/>
                <a:ea typeface="+mj-ea"/>
              </a:rPr>
              <a:t>[4] Dosovitskiy A ,  Beyer L ,  Kolesnikov A , et al. An Image is Worth 16x16 Words: Transformers for Image Recognition at Scale.  2020.</a:t>
            </a:r>
            <a:endParaRPr lang="en-US" altLang="zh-CN" sz="2000" spc="100" dirty="0" smtClean="0">
              <a:latin typeface="+mj-ea"/>
              <a:ea typeface="+mj-ea"/>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分析与应用</a:t>
            </a:r>
            <a:endParaRPr lang="zh-CN" altLang="en-US" dirty="0"/>
          </a:p>
        </p:txBody>
      </p:sp>
      <p:sp>
        <p:nvSpPr>
          <p:cNvPr id="5" name="文本框 4"/>
          <p:cNvSpPr txBox="1"/>
          <p:nvPr/>
        </p:nvSpPr>
        <p:spPr>
          <a:xfrm>
            <a:off x="-71488" y="91404"/>
            <a:ext cx="804864" cy="730885"/>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04</a:t>
            </a:r>
            <a:endParaRPr lang="zh-CN" altLang="en-US" sz="3200" spc="100" dirty="0" smtClean="0">
              <a:solidFill>
                <a:schemeClr val="bg1"/>
              </a:solidFill>
            </a:endParaRPr>
          </a:p>
        </p:txBody>
      </p:sp>
      <p:sp>
        <p:nvSpPr>
          <p:cNvPr id="24" name="文本框 23"/>
          <p:cNvSpPr txBox="1"/>
          <p:nvPr/>
        </p:nvSpPr>
        <p:spPr>
          <a:xfrm>
            <a:off x="4940300" y="1188085"/>
            <a:ext cx="2312035" cy="570865"/>
          </a:xfrm>
          <a:prstGeom prst="rect">
            <a:avLst/>
          </a:prstGeom>
          <a:noFill/>
        </p:spPr>
        <p:txBody>
          <a:bodyPr wrap="square" rtlCol="0">
            <a:spAutoFit/>
          </a:bodyPr>
          <a:lstStyle/>
          <a:p>
            <a:pPr algn="ctr">
              <a:lnSpc>
                <a:spcPct val="130000"/>
              </a:lnSpc>
            </a:pPr>
            <a:r>
              <a:rPr lang="zh-CN" sz="2400" b="1" spc="100" dirty="0" smtClean="0">
                <a:solidFill>
                  <a:schemeClr val="accent1"/>
                </a:solidFill>
                <a:latin typeface="+mj-ea"/>
                <a:ea typeface="+mj-ea"/>
              </a:rPr>
              <a:t>参考文献</a:t>
            </a:r>
            <a:endParaRPr lang="zh-CN" sz="2400" b="1" spc="100" dirty="0" smtClean="0">
              <a:solidFill>
                <a:schemeClr val="accent1"/>
              </a:solidFill>
              <a:latin typeface="+mj-ea"/>
              <a:ea typeface="+mj-ea"/>
            </a:endParaRPr>
          </a:p>
        </p:txBody>
      </p:sp>
      <p:sp>
        <p:nvSpPr>
          <p:cNvPr id="8" name="文本框 7"/>
          <p:cNvSpPr txBox="1"/>
          <p:nvPr/>
        </p:nvSpPr>
        <p:spPr>
          <a:xfrm>
            <a:off x="1115695" y="1907540"/>
            <a:ext cx="9959975" cy="3784600"/>
          </a:xfrm>
          <a:prstGeom prst="rect">
            <a:avLst/>
          </a:prstGeom>
          <a:noFill/>
        </p:spPr>
        <p:txBody>
          <a:bodyPr wrap="square" rtlCol="0">
            <a:spAutoFit/>
          </a:bodyPr>
          <a:p>
            <a:pPr algn="just" fontAlgn="auto">
              <a:lnSpc>
                <a:spcPct val="150000"/>
              </a:lnSpc>
            </a:pPr>
            <a:r>
              <a:rPr lang="en-US" altLang="zh-CN" sz="2000" spc="100" dirty="0" smtClean="0">
                <a:latin typeface="+mj-ea"/>
                <a:ea typeface="+mj-ea"/>
                <a:sym typeface="+mn-ea"/>
              </a:rPr>
              <a:t>[5] </a:t>
            </a:r>
            <a:r>
              <a:rPr lang="zh-CN" altLang="en-US" sz="2000" spc="100" dirty="0" smtClean="0">
                <a:sym typeface="+mn-ea"/>
              </a:rPr>
              <a:t>Carion N , Massa F , Synnaeve G , et al. End-to-End Object Detection with Transformers[J]. 2020.</a:t>
            </a:r>
            <a:endParaRPr lang="en-US" altLang="zh-CN" sz="2000" spc="100" dirty="0" smtClean="0">
              <a:latin typeface="+mj-ea"/>
              <a:ea typeface="+mj-ea"/>
              <a:sym typeface="+mn-ea"/>
            </a:endParaRPr>
          </a:p>
          <a:p>
            <a:pPr algn="just" fontAlgn="auto">
              <a:lnSpc>
                <a:spcPct val="150000"/>
              </a:lnSpc>
            </a:pPr>
            <a:r>
              <a:rPr lang="en-US" altLang="zh-CN" sz="2000" spc="100" dirty="0" smtClean="0">
                <a:latin typeface="+mj-ea"/>
                <a:ea typeface="+mj-ea"/>
                <a:sym typeface="+mn-ea"/>
              </a:rPr>
              <a:t>[6] </a:t>
            </a:r>
            <a:r>
              <a:rPr lang="zh-CN" altLang="en-US" sz="2000" spc="100" dirty="0" smtClean="0">
                <a:sym typeface="+mn-ea"/>
              </a:rPr>
              <a:t>Li K , Wang S , Zhang X , et al. Pose Recognition with Cascade Transformers[J]. 2021.</a:t>
            </a:r>
            <a:endParaRPr sz="2000" spc="100" dirty="0" smtClean="0">
              <a:latin typeface="+mj-ea"/>
              <a:ea typeface="+mj-ea"/>
            </a:endParaRPr>
          </a:p>
          <a:p>
            <a:pPr algn="just" fontAlgn="auto">
              <a:lnSpc>
                <a:spcPct val="150000"/>
              </a:lnSpc>
            </a:pPr>
            <a:r>
              <a:rPr sz="2000" spc="100" dirty="0" smtClean="0">
                <a:latin typeface="+mj-ea"/>
                <a:ea typeface="+mj-ea"/>
              </a:rPr>
              <a:t>[</a:t>
            </a:r>
            <a:r>
              <a:rPr lang="en-US" sz="2000" spc="100" dirty="0" smtClean="0">
                <a:latin typeface="+mj-ea"/>
                <a:ea typeface="+mj-ea"/>
              </a:rPr>
              <a:t>7</a:t>
            </a:r>
            <a:r>
              <a:rPr sz="2000" spc="100" dirty="0" smtClean="0">
                <a:latin typeface="+mj-ea"/>
                <a:ea typeface="+mj-ea"/>
              </a:rPr>
              <a:t>] </a:t>
            </a:r>
            <a:r>
              <a:rPr lang="zh-CN" altLang="en-US" sz="2000" spc="100" dirty="0" smtClean="0">
                <a:sym typeface="+mn-ea"/>
              </a:rPr>
              <a:t>Liu Z , Lin Y , Cao Y , et al. Swin Transformer: Hierarchical Vision Transformer using Shifted Windows[J]. 2021.</a:t>
            </a:r>
            <a:endParaRPr lang="zh-CN" altLang="en-US" sz="2000" spc="100" dirty="0" smtClean="0"/>
          </a:p>
          <a:p>
            <a:pPr algn="just" fontAlgn="auto">
              <a:lnSpc>
                <a:spcPct val="150000"/>
              </a:lnSpc>
            </a:pPr>
            <a:r>
              <a:rPr sz="2000" spc="100" dirty="0" smtClean="0">
                <a:latin typeface="+mj-ea"/>
                <a:ea typeface="+mj-ea"/>
              </a:rPr>
              <a:t>[</a:t>
            </a:r>
            <a:r>
              <a:rPr lang="en-US" sz="2000" spc="100" dirty="0" smtClean="0">
                <a:latin typeface="+mj-ea"/>
                <a:ea typeface="+mj-ea"/>
              </a:rPr>
              <a:t>8</a:t>
            </a:r>
            <a:r>
              <a:rPr sz="2000" spc="100" dirty="0" smtClean="0">
                <a:latin typeface="+mj-ea"/>
                <a:ea typeface="+mj-ea"/>
              </a:rPr>
              <a:t>] </a:t>
            </a:r>
            <a:r>
              <a:rPr lang="zh-CN" altLang="en-US" sz="2000" spc="100" dirty="0" smtClean="0">
                <a:sym typeface="+mn-ea"/>
              </a:rPr>
              <a:t>Yuan L , Hou Q , Jiang Z , et al. VOLO: Vision Outlooker for Visual Recognition[J]. 2021.</a:t>
            </a:r>
            <a:endParaRPr lang="en-US" altLang="zh-CN" sz="2000" spc="100" dirty="0" smtClean="0">
              <a:latin typeface="+mj-ea"/>
              <a:ea typeface="+mj-ea"/>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占位符 4"/>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3008" b="3008"/>
          <a:stretch>
            <a:fillRect/>
          </a:stretch>
        </p:blipFill>
        <p:spPr/>
      </p:pic>
      <p:sp>
        <p:nvSpPr>
          <p:cNvPr id="8" name="矩形 7"/>
          <p:cNvSpPr/>
          <p:nvPr/>
        </p:nvSpPr>
        <p:spPr>
          <a:xfrm>
            <a:off x="0" y="0"/>
            <a:ext cx="12192000" cy="6858000"/>
          </a:xfrm>
          <a:prstGeom prst="rect">
            <a:avLst/>
          </a:prstGeom>
          <a:gradFill>
            <a:gsLst>
              <a:gs pos="0">
                <a:schemeClr val="tx1">
                  <a:alpha val="70000"/>
                </a:schemeClr>
              </a:gs>
              <a:gs pos="54300">
                <a:srgbClr val="000000">
                  <a:alpha val="93000"/>
                </a:srgbClr>
              </a:gs>
              <a:gs pos="10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2871242" y="204241"/>
            <a:ext cx="6449517" cy="6449517"/>
          </a:xfrm>
          <a:prstGeom prst="ellipse">
            <a:avLst/>
          </a:prstGeom>
          <a:blipFill dpi="0" rotWithShape="1">
            <a:blip r:embed="rId2">
              <a:alphaModFix amt="3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3"/>
          <p:cNvSpPr>
            <a:spLocks noGrp="1"/>
          </p:cNvSpPr>
          <p:nvPr>
            <p:ph type="title"/>
          </p:nvPr>
        </p:nvSpPr>
        <p:spPr>
          <a:xfrm>
            <a:off x="3074227" y="3789894"/>
            <a:ext cx="6043547" cy="1325563"/>
          </a:xfrm>
        </p:spPr>
        <p:txBody>
          <a:bodyPr>
            <a:normAutofit/>
          </a:bodyPr>
          <a:lstStyle/>
          <a:p>
            <a:r>
              <a:rPr lang="zh-CN" altLang="en-US" i="1" dirty="0" smtClean="0"/>
              <a:t>感谢倾听</a:t>
            </a:r>
            <a:endParaRPr lang="zh-CN" altLang="en-US" i="1" dirty="0"/>
          </a:p>
        </p:txBody>
      </p:sp>
      <p:grpSp>
        <p:nvGrpSpPr>
          <p:cNvPr id="10" name="组合 9"/>
          <p:cNvGrpSpPr/>
          <p:nvPr/>
        </p:nvGrpSpPr>
        <p:grpSpPr>
          <a:xfrm>
            <a:off x="3997870" y="1655217"/>
            <a:ext cx="4319869" cy="1004792"/>
            <a:chOff x="4062108" y="2005666"/>
            <a:chExt cx="4319869" cy="1004792"/>
          </a:xfrm>
        </p:grpSpPr>
        <p:sp>
          <p:nvSpPr>
            <p:cNvPr id="11" name="椭圆 10"/>
            <p:cNvSpPr/>
            <p:nvPr/>
          </p:nvSpPr>
          <p:spPr>
            <a:xfrm>
              <a:off x="4062108" y="2005666"/>
              <a:ext cx="1004792" cy="1004792"/>
            </a:xfrm>
            <a:prstGeom prst="ellipse">
              <a:avLst/>
            </a:prstGeom>
            <a:blipFill dpi="0" rotWithShape="1">
              <a:blip r:embed="rId2">
                <a:extLst>
                  <a:ext uri="{BEBA8EAE-BF5A-486C-A8C5-ECC9F3942E4B}">
                    <a14:imgProps xmlns:a14="http://schemas.microsoft.com/office/drawing/2010/main">
                      <a14:imgLayer r:embed="rId3">
                        <a14:imgEffect>
                          <a14:brightnessContrast bright="100000" contrast="100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10000"/>
                      </a14:imgEffect>
                    </a14:imgLayer>
                  </a14:imgProps>
                </a:ext>
                <a:ext uri="{28A0092B-C50C-407E-A947-70E740481C1C}">
                  <a14:useLocalDpi xmlns:a14="http://schemas.microsoft.com/office/drawing/2010/main" val="0"/>
                </a:ext>
              </a:extLst>
            </a:blip>
            <a:srcRect l="26781"/>
            <a:stretch>
              <a:fillRect/>
            </a:stretch>
          </p:blipFill>
          <p:spPr>
            <a:xfrm>
              <a:off x="5155791" y="2019709"/>
              <a:ext cx="3226186" cy="965789"/>
            </a:xfrm>
            <a:prstGeom prst="rect">
              <a:avLst/>
            </a:prstGeom>
          </p:spPr>
        </p:pic>
      </p:grpSp>
      <p:cxnSp>
        <p:nvCxnSpPr>
          <p:cNvPr id="13" name="直接连接符 12"/>
          <p:cNvCxnSpPr/>
          <p:nvPr/>
        </p:nvCxnSpPr>
        <p:spPr>
          <a:xfrm>
            <a:off x="3664857" y="2839064"/>
            <a:ext cx="4862286" cy="0"/>
          </a:xfrm>
          <a:prstGeom prst="line">
            <a:avLst/>
          </a:prstGeom>
          <a:ln w="12700">
            <a:gradFill>
              <a:gsLst>
                <a:gs pos="0">
                  <a:schemeClr val="bg1">
                    <a:alpha val="0"/>
                  </a:schemeClr>
                </a:gs>
                <a:gs pos="50000">
                  <a:schemeClr val="bg1"/>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3560607" y="2848853"/>
            <a:ext cx="4966536" cy="523220"/>
          </a:xfrm>
          <a:prstGeom prst="rect">
            <a:avLst/>
          </a:prstGeom>
          <a:noFill/>
        </p:spPr>
        <p:txBody>
          <a:bodyPr wrap="square" rtlCol="0">
            <a:spAutoFit/>
          </a:bodyPr>
          <a:lstStyle/>
          <a:p>
            <a:pPr algn="dist"/>
            <a:r>
              <a:rPr lang="zh-CN" altLang="en-US" sz="2800" i="1" dirty="0">
                <a:solidFill>
                  <a:schemeClr val="bg1"/>
                </a:solidFill>
                <a:latin typeface="华文新魏" panose="02010800040101010101" pitchFamily="2" charset="-122"/>
                <a:ea typeface="华文新魏" panose="02010800040101010101" pitchFamily="2" charset="-122"/>
              </a:rPr>
              <a:t>大</a:t>
            </a:r>
            <a:r>
              <a:rPr lang="zh-CN" altLang="en-US" sz="2800" i="1" dirty="0" smtClean="0">
                <a:solidFill>
                  <a:schemeClr val="bg1"/>
                </a:solidFill>
                <a:latin typeface="华文新魏" panose="02010800040101010101" pitchFamily="2" charset="-122"/>
                <a:ea typeface="华文新魏" panose="02010800040101010101" pitchFamily="2" charset="-122"/>
              </a:rPr>
              <a:t>工至善 大学至真</a:t>
            </a:r>
            <a:endParaRPr lang="zh-CN" altLang="en-US" sz="2800" i="1" dirty="0">
              <a:solidFill>
                <a:schemeClr val="bg1"/>
              </a:solidFill>
              <a:latin typeface="华文新魏" panose="02010800040101010101" pitchFamily="2" charset="-122"/>
              <a:ea typeface="华文新魏" panose="02010800040101010101" pitchFamily="2" charset="-122"/>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研究背景</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sp>
        <p:nvSpPr>
          <p:cNvPr id="24" name="文本框 23"/>
          <p:cNvSpPr txBox="1"/>
          <p:nvPr/>
        </p:nvSpPr>
        <p:spPr>
          <a:xfrm>
            <a:off x="3361690" y="1148080"/>
            <a:ext cx="5467985" cy="650875"/>
          </a:xfrm>
          <a:prstGeom prst="rect">
            <a:avLst/>
          </a:prstGeom>
          <a:noFill/>
        </p:spPr>
        <p:txBody>
          <a:bodyPr wrap="square" rtlCol="0">
            <a:spAutoFit/>
          </a:bodyPr>
          <a:p>
            <a:pPr algn="ctr">
              <a:lnSpc>
                <a:spcPct val="130000"/>
              </a:lnSpc>
            </a:pPr>
            <a:r>
              <a:rPr lang="zh-CN" sz="2800" spc="100" dirty="0" smtClean="0">
                <a:solidFill>
                  <a:schemeClr val="accent1"/>
                </a:solidFill>
                <a:latin typeface="+mj-ea"/>
                <a:ea typeface="+mj-ea"/>
              </a:rPr>
              <a:t>自然语言处理的</a:t>
            </a:r>
            <a:r>
              <a:rPr lang="en-US" altLang="zh-CN" sz="2800" spc="100" dirty="0" smtClean="0">
                <a:solidFill>
                  <a:schemeClr val="accent1"/>
                </a:solidFill>
                <a:latin typeface="+mj-ea"/>
                <a:ea typeface="+mj-ea"/>
              </a:rPr>
              <a:t>RNN</a:t>
            </a:r>
            <a:r>
              <a:rPr lang="zh-CN" altLang="en-US" sz="2800" spc="100" dirty="0" smtClean="0">
                <a:solidFill>
                  <a:schemeClr val="accent1"/>
                </a:solidFill>
                <a:latin typeface="+mj-ea"/>
                <a:ea typeface="+mj-ea"/>
              </a:rPr>
              <a:t>与</a:t>
            </a:r>
            <a:r>
              <a:rPr lang="en-US" altLang="zh-CN" sz="2800" spc="100" dirty="0" smtClean="0">
                <a:solidFill>
                  <a:schemeClr val="accent1"/>
                </a:solidFill>
                <a:latin typeface="+mj-ea"/>
                <a:ea typeface="+mj-ea"/>
              </a:rPr>
              <a:t>CNN</a:t>
            </a:r>
            <a:endParaRPr lang="en-US" altLang="zh-CN" sz="2800" spc="100" dirty="0" smtClean="0">
              <a:solidFill>
                <a:schemeClr val="accent1"/>
              </a:solidFill>
              <a:latin typeface="+mj-ea"/>
              <a:ea typeface="+mj-ea"/>
            </a:endParaRPr>
          </a:p>
        </p:txBody>
      </p:sp>
      <p:pic>
        <p:nvPicPr>
          <p:cNvPr id="2" name="图片 1"/>
          <p:cNvPicPr>
            <a:picLocks noChangeAspect="1"/>
          </p:cNvPicPr>
          <p:nvPr/>
        </p:nvPicPr>
        <p:blipFill>
          <a:blip r:embed="rId1"/>
          <a:stretch>
            <a:fillRect/>
          </a:stretch>
        </p:blipFill>
        <p:spPr>
          <a:xfrm>
            <a:off x="6635115" y="2549525"/>
            <a:ext cx="4645025" cy="2480310"/>
          </a:xfrm>
          <a:prstGeom prst="rect">
            <a:avLst/>
          </a:prstGeom>
        </p:spPr>
      </p:pic>
      <p:pic>
        <p:nvPicPr>
          <p:cNvPr id="3" name="图片 2"/>
          <p:cNvPicPr>
            <a:picLocks noChangeAspect="1"/>
          </p:cNvPicPr>
          <p:nvPr/>
        </p:nvPicPr>
        <p:blipFill>
          <a:blip r:embed="rId2"/>
          <a:stretch>
            <a:fillRect/>
          </a:stretch>
        </p:blipFill>
        <p:spPr>
          <a:xfrm>
            <a:off x="754380" y="2549525"/>
            <a:ext cx="5081905" cy="2480310"/>
          </a:xfrm>
          <a:prstGeom prst="rect">
            <a:avLst/>
          </a:prstGeom>
        </p:spPr>
      </p:pic>
      <p:sp>
        <p:nvSpPr>
          <p:cNvPr id="11" name="文本框 10"/>
          <p:cNvSpPr txBox="1"/>
          <p:nvPr/>
        </p:nvSpPr>
        <p:spPr>
          <a:xfrm>
            <a:off x="1845310" y="5337810"/>
            <a:ext cx="2900045" cy="450850"/>
          </a:xfrm>
          <a:prstGeom prst="rect">
            <a:avLst/>
          </a:prstGeom>
          <a:noFill/>
        </p:spPr>
        <p:txBody>
          <a:bodyPr wrap="square" rtlCol="0">
            <a:spAutoFit/>
          </a:bodyPr>
          <a:p>
            <a:pPr algn="ctr">
              <a:lnSpc>
                <a:spcPct val="130000"/>
              </a:lnSpc>
            </a:pPr>
            <a:r>
              <a:rPr lang="en-US" altLang="zh-CN" spc="100" dirty="0" smtClean="0"/>
              <a:t>RNN</a:t>
            </a:r>
            <a:endParaRPr lang="en-US" altLang="zh-CN" spc="100" dirty="0" smtClean="0"/>
          </a:p>
        </p:txBody>
      </p:sp>
      <p:sp>
        <p:nvSpPr>
          <p:cNvPr id="12" name="文本框 11"/>
          <p:cNvSpPr txBox="1"/>
          <p:nvPr/>
        </p:nvSpPr>
        <p:spPr>
          <a:xfrm>
            <a:off x="7734300" y="5337810"/>
            <a:ext cx="2446655" cy="450850"/>
          </a:xfrm>
          <a:prstGeom prst="rect">
            <a:avLst/>
          </a:prstGeom>
          <a:noFill/>
        </p:spPr>
        <p:txBody>
          <a:bodyPr wrap="square" rtlCol="0">
            <a:spAutoFit/>
          </a:bodyPr>
          <a:p>
            <a:pPr algn="ctr">
              <a:lnSpc>
                <a:spcPct val="130000"/>
              </a:lnSpc>
            </a:pPr>
            <a:r>
              <a:rPr lang="en-US" altLang="zh-CN" spc="100" dirty="0" smtClean="0"/>
              <a:t>CNN</a:t>
            </a:r>
            <a:endParaRPr lang="en-US" altLang="zh-CN" spc="1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3"/>
                                        </p:tgtEl>
                                        <p:attrNameLst>
                                          <p:attrName>ppt_x</p:attrName>
                                        </p:attrNameLst>
                                      </p:cBhvr>
                                      <p:tavLst>
                                        <p:tav tm="0">
                                          <p:val>
                                            <p:strVal val="ppt_x"/>
                                          </p:val>
                                        </p:tav>
                                        <p:tav tm="100000">
                                          <p:val>
                                            <p:strVal val="ppt_x"/>
                                          </p:val>
                                        </p:tav>
                                      </p:tavLst>
                                    </p:anim>
                                    <p:anim calcmode="lin" valueType="num">
                                      <p:cBhvr additive="base">
                                        <p:cTn id="7" dur="500"/>
                                        <p:tgtEl>
                                          <p:spTgt spid="3"/>
                                        </p:tgtEl>
                                        <p:attrNameLst>
                                          <p:attrName>ppt_y</p:attrName>
                                        </p:attrNameLst>
                                      </p:cBhvr>
                                      <p:tavLst>
                                        <p:tav tm="0">
                                          <p:val>
                                            <p:strVal val="ppt_y"/>
                                          </p:val>
                                        </p:tav>
                                        <p:tav tm="100000">
                                          <p:val>
                                            <p:strVal val="1+ppt_h/2"/>
                                          </p:val>
                                        </p:tav>
                                      </p:tavLst>
                                    </p:anim>
                                    <p:set>
                                      <p:cBhvr>
                                        <p:cTn id="8" dur="1" fill="hold">
                                          <p:stCondLst>
                                            <p:cond delay="499"/>
                                          </p:stCondLst>
                                        </p:cTn>
                                        <p:tgtEl>
                                          <p:spTgt spid="3"/>
                                        </p:tgtEl>
                                        <p:attrNameLst>
                                          <p:attrName>style.visibility</p:attrName>
                                        </p:attrNameLst>
                                      </p:cBhvr>
                                      <p:to>
                                        <p:strVal val="hidden"/>
                                      </p:to>
                                    </p:set>
                                  </p:childTnLst>
                                </p:cTn>
                              </p:par>
                              <p:par>
                                <p:cTn id="9" presetID="2" presetClass="exit" presetSubtype="4" fill="hold" nodeType="withEffect">
                                  <p:stCondLst>
                                    <p:cond delay="0"/>
                                  </p:stCondLst>
                                  <p:childTnLst>
                                    <p:anim calcmode="lin" valueType="num">
                                      <p:cBhvr additive="base">
                                        <p:cTn id="10" dur="500"/>
                                        <p:tgtEl>
                                          <p:spTgt spid="2"/>
                                        </p:tgtEl>
                                        <p:attrNameLst>
                                          <p:attrName>ppt_x</p:attrName>
                                        </p:attrNameLst>
                                      </p:cBhvr>
                                      <p:tavLst>
                                        <p:tav tm="0">
                                          <p:val>
                                            <p:strVal val="ppt_x"/>
                                          </p:val>
                                        </p:tav>
                                        <p:tav tm="100000">
                                          <p:val>
                                            <p:strVal val="ppt_x"/>
                                          </p:val>
                                        </p:tav>
                                      </p:tavLst>
                                    </p:anim>
                                    <p:anim calcmode="lin" valueType="num">
                                      <p:cBhvr additive="base">
                                        <p:cTn id="11" dur="500"/>
                                        <p:tgtEl>
                                          <p:spTgt spid="2"/>
                                        </p:tgtEl>
                                        <p:attrNameLst>
                                          <p:attrName>ppt_y</p:attrName>
                                        </p:attrNameLst>
                                      </p:cBhvr>
                                      <p:tavLst>
                                        <p:tav tm="0">
                                          <p:val>
                                            <p:strVal val="ppt_y"/>
                                          </p:val>
                                        </p:tav>
                                        <p:tav tm="100000">
                                          <p:val>
                                            <p:strVal val="1+ppt_h/2"/>
                                          </p:val>
                                        </p:tav>
                                      </p:tavLst>
                                    </p:anim>
                                    <p:set>
                                      <p:cBhvr>
                                        <p:cTn id="12"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研究背景</a:t>
            </a:r>
            <a:endParaRPr lang="zh-CN" altLang="en-US" dirty="0"/>
          </a:p>
        </p:txBody>
      </p:sp>
      <p:sp>
        <p:nvSpPr>
          <p:cNvPr id="15" name="圆角矩形 14"/>
          <p:cNvSpPr/>
          <p:nvPr/>
        </p:nvSpPr>
        <p:spPr>
          <a:xfrm>
            <a:off x="879475" y="1840865"/>
            <a:ext cx="2973705" cy="3041650"/>
          </a:xfrm>
          <a:prstGeom prst="roundRect">
            <a:avLst>
              <a:gd name="adj" fmla="val 0"/>
            </a:avLst>
          </a:prstGeom>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19" name="文本框 18"/>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grpSp>
        <p:nvGrpSpPr>
          <p:cNvPr id="21" name="组合 20"/>
          <p:cNvGrpSpPr/>
          <p:nvPr/>
        </p:nvGrpSpPr>
        <p:grpSpPr>
          <a:xfrm>
            <a:off x="4388524" y="1636021"/>
            <a:ext cx="7221035" cy="1803322"/>
            <a:chOff x="4378999" y="1376215"/>
            <a:chExt cx="7221035" cy="1803322"/>
          </a:xfrm>
        </p:grpSpPr>
        <p:grpSp>
          <p:nvGrpSpPr>
            <p:cNvPr id="6" name="组合 5"/>
            <p:cNvGrpSpPr/>
            <p:nvPr/>
          </p:nvGrpSpPr>
          <p:grpSpPr>
            <a:xfrm>
              <a:off x="4378999" y="1376215"/>
              <a:ext cx="7221035" cy="1803322"/>
              <a:chOff x="4378765" y="1376215"/>
              <a:chExt cx="7043907" cy="1803322"/>
            </a:xfrm>
          </p:grpSpPr>
          <p:sp>
            <p:nvSpPr>
              <p:cNvPr id="7" name="文本框 6"/>
              <p:cNvSpPr txBox="1"/>
              <p:nvPr/>
            </p:nvSpPr>
            <p:spPr>
              <a:xfrm>
                <a:off x="4378765" y="1376215"/>
                <a:ext cx="2506083" cy="570865"/>
              </a:xfrm>
              <a:prstGeom prst="rect">
                <a:avLst/>
              </a:prstGeom>
              <a:noFill/>
            </p:spPr>
            <p:txBody>
              <a:bodyPr wrap="square" rtlCol="0">
                <a:spAutoFit/>
              </a:bodyPr>
              <a:lstStyle/>
              <a:p>
                <a:pPr>
                  <a:lnSpc>
                    <a:spcPct val="130000"/>
                  </a:lnSpc>
                </a:pPr>
                <a:r>
                  <a:rPr lang="en-US" altLang="zh-CN" sz="2400" spc="100" dirty="0" smtClean="0">
                    <a:latin typeface="+mj-ea"/>
                    <a:ea typeface="+mj-ea"/>
                  </a:rPr>
                  <a:t>RNN</a:t>
                </a:r>
                <a:endParaRPr lang="en-US" altLang="zh-CN" sz="2400" spc="100" dirty="0" smtClean="0">
                  <a:latin typeface="+mj-ea"/>
                  <a:ea typeface="+mj-ea"/>
                </a:endParaRPr>
              </a:p>
            </p:txBody>
          </p:sp>
          <p:sp>
            <p:nvSpPr>
              <p:cNvPr id="8" name="文本框 7"/>
              <p:cNvSpPr txBox="1"/>
              <p:nvPr/>
            </p:nvSpPr>
            <p:spPr>
              <a:xfrm>
                <a:off x="4378766" y="2009232"/>
                <a:ext cx="7043906" cy="1170305"/>
              </a:xfrm>
              <a:prstGeom prst="rect">
                <a:avLst/>
              </a:prstGeom>
              <a:noFill/>
            </p:spPr>
            <p:txBody>
              <a:bodyPr wrap="square" rtlCol="0">
                <a:spAutoFit/>
              </a:bodyPr>
              <a:lstStyle/>
              <a:p>
                <a:pPr>
                  <a:lnSpc>
                    <a:spcPct val="130000"/>
                  </a:lnSpc>
                </a:pPr>
                <a:r>
                  <a:rPr spc="100" dirty="0" smtClean="0">
                    <a:latin typeface="+mn-ea"/>
                  </a:rPr>
                  <a:t>循环神经网络（Recurrent Neural Network，RNN）是一种以序列数据为输入来进行建模的深度学习模型，它是</a:t>
                </a:r>
                <a:r>
                  <a:rPr lang="zh-CN" spc="100" dirty="0" smtClean="0">
                    <a:latin typeface="+mn-ea"/>
                  </a:rPr>
                  <a:t>一维序列数据建模最常用的方法</a:t>
                </a:r>
                <a:r>
                  <a:rPr spc="100" dirty="0" smtClean="0">
                    <a:latin typeface="+mn-ea"/>
                  </a:rPr>
                  <a:t>。</a:t>
                </a:r>
                <a:endParaRPr spc="100" dirty="0" smtClean="0">
                  <a:latin typeface="+mn-ea"/>
                </a:endParaRPr>
              </a:p>
            </p:txBody>
          </p:sp>
        </p:grpSp>
        <p:cxnSp>
          <p:nvCxnSpPr>
            <p:cNvPr id="3" name="直接连接符 2"/>
            <p:cNvCxnSpPr/>
            <p:nvPr/>
          </p:nvCxnSpPr>
          <p:spPr>
            <a:xfrm flipV="1">
              <a:off x="4519295" y="1941104"/>
              <a:ext cx="7560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4378999" y="3358912"/>
            <a:ext cx="7230560" cy="1803322"/>
            <a:chOff x="4369474" y="1376215"/>
            <a:chExt cx="7230560" cy="1803322"/>
          </a:xfrm>
        </p:grpSpPr>
        <p:grpSp>
          <p:nvGrpSpPr>
            <p:cNvPr id="23" name="组合 22"/>
            <p:cNvGrpSpPr/>
            <p:nvPr/>
          </p:nvGrpSpPr>
          <p:grpSpPr>
            <a:xfrm>
              <a:off x="4369474" y="1376215"/>
              <a:ext cx="7230560" cy="1803322"/>
              <a:chOff x="4369474" y="1376215"/>
              <a:chExt cx="7053198" cy="1803322"/>
            </a:xfrm>
          </p:grpSpPr>
          <p:sp>
            <p:nvSpPr>
              <p:cNvPr id="25" name="文本框 24"/>
              <p:cNvSpPr txBox="1"/>
              <p:nvPr/>
            </p:nvSpPr>
            <p:spPr>
              <a:xfrm>
                <a:off x="4369474" y="1376215"/>
                <a:ext cx="2506083" cy="570865"/>
              </a:xfrm>
              <a:prstGeom prst="rect">
                <a:avLst/>
              </a:prstGeom>
              <a:noFill/>
            </p:spPr>
            <p:txBody>
              <a:bodyPr wrap="square" rtlCol="0">
                <a:spAutoFit/>
              </a:bodyPr>
              <a:lstStyle/>
              <a:p>
                <a:pPr>
                  <a:lnSpc>
                    <a:spcPct val="130000"/>
                  </a:lnSpc>
                </a:pPr>
                <a:r>
                  <a:rPr lang="en-US" altLang="zh-CN" sz="2400" spc="100" dirty="0">
                    <a:latin typeface="+mj-ea"/>
                    <a:ea typeface="+mj-ea"/>
                  </a:rPr>
                  <a:t>CNN</a:t>
                </a:r>
                <a:endParaRPr lang="en-US" altLang="zh-CN" sz="2400" spc="100" dirty="0">
                  <a:latin typeface="+mj-ea"/>
                  <a:ea typeface="+mj-ea"/>
                </a:endParaRPr>
              </a:p>
            </p:txBody>
          </p:sp>
          <p:sp>
            <p:nvSpPr>
              <p:cNvPr id="26" name="文本框 25"/>
              <p:cNvSpPr txBox="1"/>
              <p:nvPr/>
            </p:nvSpPr>
            <p:spPr>
              <a:xfrm>
                <a:off x="4378766" y="2009232"/>
                <a:ext cx="7043906" cy="1170305"/>
              </a:xfrm>
              <a:prstGeom prst="rect">
                <a:avLst/>
              </a:prstGeom>
              <a:noFill/>
            </p:spPr>
            <p:txBody>
              <a:bodyPr wrap="square" rtlCol="0">
                <a:spAutoFit/>
              </a:bodyPr>
              <a:lstStyle/>
              <a:p>
                <a:pPr>
                  <a:lnSpc>
                    <a:spcPct val="130000"/>
                  </a:lnSpc>
                </a:pPr>
                <a:r>
                  <a:rPr spc="100" dirty="0" smtClean="0">
                    <a:latin typeface="+mn-ea"/>
                    <a:sym typeface="+mn-ea"/>
                  </a:rPr>
                  <a:t>卷积神经网络（Convolutional Neural Networks, CNN）是一类包含卷积计算且具有深度结构的前馈神经网络，是深度学习的代表算法之一</a:t>
                </a:r>
                <a:r>
                  <a:rPr lang="zh-CN" spc="100" dirty="0" smtClean="0">
                    <a:latin typeface="+mn-ea"/>
                    <a:sym typeface="+mn-ea"/>
                  </a:rPr>
                  <a:t>，可用于计算机视觉，自然语言处理等领域。</a:t>
                </a:r>
                <a:endParaRPr lang="zh-CN" spc="100" dirty="0" smtClean="0">
                  <a:latin typeface="+mn-ea"/>
                  <a:sym typeface="+mn-ea"/>
                </a:endParaRPr>
              </a:p>
            </p:txBody>
          </p:sp>
        </p:grpSp>
        <p:cxnSp>
          <p:nvCxnSpPr>
            <p:cNvPr id="24" name="直接连接符 23"/>
            <p:cNvCxnSpPr/>
            <p:nvPr/>
          </p:nvCxnSpPr>
          <p:spPr>
            <a:xfrm flipV="1">
              <a:off x="4470400" y="1899693"/>
              <a:ext cx="75600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5" name="图片 4"/>
          <p:cNvPicPr>
            <a:picLocks noChangeAspect="1"/>
          </p:cNvPicPr>
          <p:nvPr/>
        </p:nvPicPr>
        <p:blipFill>
          <a:blip r:embed="rId1"/>
          <a:stretch>
            <a:fillRect/>
          </a:stretch>
        </p:blipFill>
        <p:spPr>
          <a:xfrm>
            <a:off x="875030" y="1840865"/>
            <a:ext cx="2978150" cy="339280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研究背景</a:t>
            </a:r>
            <a:endParaRPr lang="zh-CN" altLang="en-US" dirty="0"/>
          </a:p>
        </p:txBody>
      </p:sp>
      <p:sp>
        <p:nvSpPr>
          <p:cNvPr id="5" name="文本框 4"/>
          <p:cNvSpPr txBox="1"/>
          <p:nvPr/>
        </p:nvSpPr>
        <p:spPr>
          <a:xfrm>
            <a:off x="-71488" y="91404"/>
            <a:ext cx="804864" cy="730885"/>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a:t>
            </a:r>
            <a:r>
              <a:rPr lang="en-US" sz="3200" spc="100" dirty="0" smtClean="0">
                <a:solidFill>
                  <a:schemeClr val="bg1"/>
                </a:solidFill>
              </a:rPr>
              <a:t>1</a:t>
            </a:r>
            <a:endParaRPr lang="en-US" sz="3200" spc="100" dirty="0" smtClean="0">
              <a:solidFill>
                <a:schemeClr val="bg1"/>
              </a:solidFill>
            </a:endParaRPr>
          </a:p>
        </p:txBody>
      </p:sp>
      <p:sp>
        <p:nvSpPr>
          <p:cNvPr id="23" name="文本框 22"/>
          <p:cNvSpPr txBox="1"/>
          <p:nvPr/>
        </p:nvSpPr>
        <p:spPr>
          <a:xfrm>
            <a:off x="1278890" y="1893570"/>
            <a:ext cx="9634220" cy="3928110"/>
          </a:xfrm>
          <a:prstGeom prst="rect">
            <a:avLst/>
          </a:prstGeom>
          <a:noFill/>
        </p:spPr>
        <p:txBody>
          <a:bodyPr wrap="square" rtlCol="0">
            <a:spAutoFit/>
          </a:bodyPr>
          <a:lstStyle/>
          <a:p>
            <a:pPr>
              <a:lnSpc>
                <a:spcPct val="130000"/>
              </a:lnSpc>
            </a:pPr>
            <a:r>
              <a:rPr lang="en-US" sz="2400" spc="100" dirty="0" smtClean="0">
                <a:latin typeface="+mj-ea"/>
                <a:ea typeface="+mj-ea"/>
              </a:rPr>
              <a:t>      </a:t>
            </a:r>
            <a:r>
              <a:rPr lang="zh-CN" sz="2400" spc="100" dirty="0" smtClean="0">
                <a:latin typeface="+mj-ea"/>
                <a:ea typeface="+mj-ea"/>
              </a:rPr>
              <a:t>自然语言处理（ Natural Language Processing, NLP）是人工智能领域的一个重要方向，它通过某些基于概率的算法，编码分析人类日常生活中所使用的自然语言，并最终得到输出结果。</a:t>
            </a:r>
            <a:endParaRPr lang="zh-CN" sz="2400" spc="100" dirty="0" smtClean="0">
              <a:latin typeface="+mj-ea"/>
              <a:ea typeface="+mj-ea"/>
            </a:endParaRPr>
          </a:p>
          <a:p>
            <a:pPr>
              <a:lnSpc>
                <a:spcPct val="130000"/>
              </a:lnSpc>
            </a:pPr>
            <a:r>
              <a:rPr lang="zh-CN" sz="2400" spc="100" dirty="0" smtClean="0">
                <a:latin typeface="+mj-ea"/>
                <a:ea typeface="+mj-ea"/>
              </a:rPr>
              <a:t>      </a:t>
            </a:r>
            <a:r>
              <a:rPr lang="en-US" altLang="zh-CN" sz="2400" spc="100" dirty="0" smtClean="0">
                <a:latin typeface="+mj-ea"/>
                <a:ea typeface="+mj-ea"/>
              </a:rPr>
              <a:t>NLP</a:t>
            </a:r>
            <a:r>
              <a:rPr lang="zh-CN" altLang="en-US" sz="2400" spc="100" dirty="0" smtClean="0">
                <a:latin typeface="+mj-ea"/>
                <a:ea typeface="+mj-ea"/>
              </a:rPr>
              <a:t>的工作流程为：文本预处理</a:t>
            </a:r>
            <a:r>
              <a:rPr lang="en-US" altLang="zh-CN" sz="2400" spc="100" dirty="0" smtClean="0">
                <a:latin typeface="+mj-ea"/>
                <a:ea typeface="+mj-ea"/>
              </a:rPr>
              <a:t>------&gt;</a:t>
            </a:r>
            <a:r>
              <a:rPr lang="zh-CN" altLang="en-US" sz="2400" spc="100" dirty="0" smtClean="0">
                <a:latin typeface="+mj-ea"/>
                <a:ea typeface="+mj-ea"/>
              </a:rPr>
              <a:t>文本表示</a:t>
            </a:r>
            <a:r>
              <a:rPr lang="en-US" altLang="zh-CN" sz="2400" spc="100" dirty="0" smtClean="0">
                <a:latin typeface="+mj-ea"/>
                <a:ea typeface="+mj-ea"/>
              </a:rPr>
              <a:t>------&gt;</a:t>
            </a:r>
            <a:r>
              <a:rPr lang="zh-CN" altLang="en-US" sz="2400" spc="100" dirty="0" smtClean="0">
                <a:latin typeface="+mj-ea"/>
                <a:ea typeface="+mj-ea"/>
              </a:rPr>
              <a:t>分析与建模。</a:t>
            </a:r>
            <a:endParaRPr lang="zh-CN" sz="2400" spc="100" dirty="0" smtClean="0">
              <a:latin typeface="+mj-ea"/>
              <a:ea typeface="+mj-ea"/>
            </a:endParaRPr>
          </a:p>
          <a:p>
            <a:pPr>
              <a:lnSpc>
                <a:spcPct val="130000"/>
              </a:lnSpc>
            </a:pPr>
            <a:r>
              <a:rPr lang="zh-CN" sz="2400" spc="100" dirty="0" smtClean="0">
                <a:latin typeface="+mj-ea"/>
                <a:ea typeface="+mj-ea"/>
              </a:rPr>
              <a:t>      自然语言处理的应用领域广泛，如语言翻译、语音识别、文本续写和情感分析等都属于这一领域下的子任务。</a:t>
            </a:r>
            <a:endParaRPr lang="zh-CN" sz="2400" spc="100" dirty="0" smtClean="0">
              <a:latin typeface="+mj-ea"/>
              <a:ea typeface="+mj-ea"/>
            </a:endParaRPr>
          </a:p>
          <a:p>
            <a:pPr>
              <a:lnSpc>
                <a:spcPct val="130000"/>
              </a:lnSpc>
            </a:pPr>
            <a:endParaRPr lang="zh-CN" sz="2400" spc="100" dirty="0" smtClean="0">
              <a:latin typeface="+mj-ea"/>
              <a:ea typeface="+mj-ea"/>
            </a:endParaRPr>
          </a:p>
        </p:txBody>
      </p:sp>
      <p:sp>
        <p:nvSpPr>
          <p:cNvPr id="24" name="文本框 23"/>
          <p:cNvSpPr txBox="1"/>
          <p:nvPr/>
        </p:nvSpPr>
        <p:spPr>
          <a:xfrm>
            <a:off x="4051381" y="1104900"/>
            <a:ext cx="4089238" cy="650875"/>
          </a:xfrm>
          <a:prstGeom prst="rect">
            <a:avLst/>
          </a:prstGeom>
          <a:noFill/>
        </p:spPr>
        <p:txBody>
          <a:bodyPr wrap="square" rtlCol="0">
            <a:spAutoFit/>
          </a:bodyPr>
          <a:lstStyle/>
          <a:p>
            <a:pPr algn="ctr">
              <a:lnSpc>
                <a:spcPct val="130000"/>
              </a:lnSpc>
            </a:pPr>
            <a:r>
              <a:rPr lang="zh-CN" sz="2800" spc="100" dirty="0" smtClean="0">
                <a:solidFill>
                  <a:schemeClr val="accent1"/>
                </a:solidFill>
                <a:latin typeface="+mj-ea"/>
                <a:ea typeface="+mj-ea"/>
              </a:rPr>
              <a:t>自然语言处理</a:t>
            </a:r>
            <a:endParaRPr lang="zh-CN" sz="2800" spc="100" dirty="0" smtClean="0">
              <a:solidFill>
                <a:schemeClr val="accent1"/>
              </a:solidFill>
              <a:latin typeface="+mj-ea"/>
              <a:ea typeface="+mj-ea"/>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研究背景</a:t>
            </a:r>
            <a:endParaRPr lang="zh-CN" altLang="en-US" dirty="0"/>
          </a:p>
        </p:txBody>
      </p:sp>
      <p:sp>
        <p:nvSpPr>
          <p:cNvPr id="5" name="文本框 4"/>
          <p:cNvSpPr txBox="1"/>
          <p:nvPr/>
        </p:nvSpPr>
        <p:spPr>
          <a:xfrm>
            <a:off x="-71488" y="91404"/>
            <a:ext cx="804864" cy="730885"/>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a:t>
            </a:r>
            <a:r>
              <a:rPr lang="en-US" sz="3200" spc="100" dirty="0" smtClean="0">
                <a:solidFill>
                  <a:schemeClr val="bg1"/>
                </a:solidFill>
              </a:rPr>
              <a:t>1</a:t>
            </a:r>
            <a:endParaRPr lang="en-US" sz="3200" spc="100" dirty="0" smtClean="0">
              <a:solidFill>
                <a:schemeClr val="bg1"/>
              </a:solidFill>
            </a:endParaRPr>
          </a:p>
        </p:txBody>
      </p:sp>
      <p:sp>
        <p:nvSpPr>
          <p:cNvPr id="23" name="文本框 22"/>
          <p:cNvSpPr txBox="1"/>
          <p:nvPr/>
        </p:nvSpPr>
        <p:spPr>
          <a:xfrm>
            <a:off x="1370330" y="1871980"/>
            <a:ext cx="9450705" cy="4407535"/>
          </a:xfrm>
          <a:prstGeom prst="rect">
            <a:avLst/>
          </a:prstGeom>
          <a:noFill/>
        </p:spPr>
        <p:txBody>
          <a:bodyPr wrap="square" rtlCol="0">
            <a:spAutoFit/>
          </a:bodyPr>
          <a:lstStyle/>
          <a:p>
            <a:pPr>
              <a:lnSpc>
                <a:spcPct val="130000"/>
              </a:lnSpc>
            </a:pPr>
            <a:r>
              <a:rPr lang="en-US" sz="2400" spc="100" dirty="0" smtClean="0">
                <a:latin typeface="+mj-ea"/>
                <a:ea typeface="+mj-ea"/>
              </a:rPr>
              <a:t>      </a:t>
            </a:r>
            <a:r>
              <a:rPr lang="zh-CN" sz="2400" spc="100" dirty="0" smtClean="0">
                <a:latin typeface="+mj-ea"/>
                <a:ea typeface="+mj-ea"/>
              </a:rPr>
              <a:t>现有的机器学习方法往往无法直接处理文本数据，因此需要找到合适的方法，将文本数据转换为数值型数据，由此引出了Word Embedding的概念。</a:t>
            </a:r>
            <a:endParaRPr lang="zh-CN" sz="2400" spc="100" dirty="0" smtClean="0">
              <a:latin typeface="+mj-ea"/>
              <a:ea typeface="+mj-ea"/>
            </a:endParaRPr>
          </a:p>
          <a:p>
            <a:pPr>
              <a:lnSpc>
                <a:spcPct val="130000"/>
              </a:lnSpc>
            </a:pPr>
            <a:r>
              <a:rPr lang="zh-CN" sz="2400" spc="100" dirty="0" smtClean="0">
                <a:latin typeface="+mj-ea"/>
                <a:ea typeface="+mj-ea"/>
              </a:rPr>
              <a:t>      </a:t>
            </a:r>
            <a:r>
              <a:rPr sz="2400" spc="100" dirty="0" smtClean="0">
                <a:latin typeface="+mj-ea"/>
                <a:ea typeface="+mj-ea"/>
              </a:rPr>
              <a:t>词嵌入将每个单词映射到单独的向量，在映射过程中，会考虑每个单词及其周围的单词。由此产生的向量可以更好地分析比较单词和上下文。</a:t>
            </a:r>
            <a:endParaRPr sz="2400" spc="100" dirty="0" smtClean="0">
              <a:latin typeface="+mj-ea"/>
              <a:ea typeface="+mj-ea"/>
            </a:endParaRPr>
          </a:p>
          <a:p>
            <a:pPr>
              <a:lnSpc>
                <a:spcPct val="130000"/>
              </a:lnSpc>
            </a:pPr>
            <a:r>
              <a:rPr lang="zh-CN" sz="2400" spc="100" dirty="0" smtClean="0">
                <a:latin typeface="+mj-ea"/>
                <a:ea typeface="+mj-ea"/>
              </a:rPr>
              <a:t>      词嵌入当前使用机器学习和深度学习的方法来完成映射，主流的算法有</a:t>
            </a:r>
            <a:r>
              <a:rPr lang="en-US" altLang="zh-CN" sz="2400" b="1" spc="100" dirty="0" smtClean="0">
                <a:latin typeface="+mj-ea"/>
                <a:ea typeface="+mj-ea"/>
              </a:rPr>
              <a:t>word2vec</a:t>
            </a:r>
            <a:r>
              <a:rPr lang="zh-CN" altLang="en-US" sz="2400" spc="100" dirty="0" smtClean="0">
                <a:latin typeface="+mj-ea"/>
                <a:ea typeface="+mj-ea"/>
              </a:rPr>
              <a:t>、</a:t>
            </a:r>
            <a:r>
              <a:rPr lang="zh-CN" altLang="en-US" sz="2400" b="1" spc="100" dirty="0" smtClean="0">
                <a:latin typeface="+mj-ea"/>
                <a:ea typeface="+mj-ea"/>
              </a:rPr>
              <a:t>GloVe</a:t>
            </a:r>
            <a:r>
              <a:rPr lang="zh-CN" altLang="en-US" sz="2400" spc="100" dirty="0" smtClean="0">
                <a:latin typeface="+mj-ea"/>
                <a:ea typeface="+mj-ea"/>
              </a:rPr>
              <a:t>和</a:t>
            </a:r>
            <a:r>
              <a:rPr lang="en-US" altLang="zh-CN" sz="2400" b="1" spc="100" dirty="0" smtClean="0">
                <a:latin typeface="+mj-ea"/>
                <a:ea typeface="+mj-ea"/>
              </a:rPr>
              <a:t>spaCy</a:t>
            </a:r>
            <a:r>
              <a:rPr lang="zh-CN" altLang="en-US" sz="2400" spc="100" dirty="0" smtClean="0">
                <a:latin typeface="+mj-ea"/>
                <a:ea typeface="+mj-ea"/>
              </a:rPr>
              <a:t>。</a:t>
            </a:r>
            <a:endParaRPr lang="zh-CN" altLang="en-US" sz="2400" spc="100" dirty="0" smtClean="0">
              <a:latin typeface="+mj-ea"/>
              <a:ea typeface="+mj-ea"/>
            </a:endParaRPr>
          </a:p>
          <a:p>
            <a:pPr>
              <a:lnSpc>
                <a:spcPct val="130000"/>
              </a:lnSpc>
            </a:pPr>
            <a:endParaRPr lang="zh-CN" sz="2400" spc="100" dirty="0" smtClean="0">
              <a:latin typeface="+mj-ea"/>
              <a:ea typeface="+mj-ea"/>
            </a:endParaRPr>
          </a:p>
        </p:txBody>
      </p:sp>
      <p:sp>
        <p:nvSpPr>
          <p:cNvPr id="24" name="文本框 23"/>
          <p:cNvSpPr txBox="1"/>
          <p:nvPr/>
        </p:nvSpPr>
        <p:spPr>
          <a:xfrm>
            <a:off x="4051381" y="1115695"/>
            <a:ext cx="4089238" cy="650875"/>
          </a:xfrm>
          <a:prstGeom prst="rect">
            <a:avLst/>
          </a:prstGeom>
          <a:noFill/>
        </p:spPr>
        <p:txBody>
          <a:bodyPr wrap="square" rtlCol="0">
            <a:spAutoFit/>
          </a:bodyPr>
          <a:lstStyle/>
          <a:p>
            <a:pPr algn="ctr">
              <a:lnSpc>
                <a:spcPct val="130000"/>
              </a:lnSpc>
            </a:pPr>
            <a:r>
              <a:rPr lang="zh-CN" sz="2800" spc="100" dirty="0" smtClean="0">
                <a:solidFill>
                  <a:schemeClr val="accent1"/>
                </a:solidFill>
                <a:latin typeface="+mj-ea"/>
                <a:ea typeface="+mj-ea"/>
              </a:rPr>
              <a:t>词嵌入</a:t>
            </a:r>
            <a:endParaRPr lang="zh-CN" sz="2800" spc="100" dirty="0" smtClean="0">
              <a:solidFill>
                <a:schemeClr val="accent1"/>
              </a:solidFill>
              <a:latin typeface="+mj-ea"/>
              <a:ea typeface="+mj-ea"/>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研究背景</a:t>
            </a:r>
            <a:endParaRPr lang="zh-CN" altLang="en-US" dirty="0"/>
          </a:p>
        </p:txBody>
      </p:sp>
      <p:sp>
        <p:nvSpPr>
          <p:cNvPr id="5" name="文本框 4"/>
          <p:cNvSpPr txBox="1"/>
          <p:nvPr/>
        </p:nvSpPr>
        <p:spPr>
          <a:xfrm>
            <a:off x="-71488" y="91404"/>
            <a:ext cx="804864" cy="730885"/>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a:t>
            </a:r>
            <a:r>
              <a:rPr lang="en-US" sz="3200" spc="100" dirty="0" smtClean="0">
                <a:solidFill>
                  <a:schemeClr val="bg1"/>
                </a:solidFill>
              </a:rPr>
              <a:t>1</a:t>
            </a:r>
            <a:endParaRPr lang="en-US" sz="3200" spc="100" dirty="0" smtClean="0">
              <a:solidFill>
                <a:schemeClr val="bg1"/>
              </a:solidFill>
            </a:endParaRPr>
          </a:p>
        </p:txBody>
      </p:sp>
      <p:pic>
        <p:nvPicPr>
          <p:cNvPr id="13" name="图片 12"/>
          <p:cNvPicPr>
            <a:picLocks noChangeAspect="1"/>
          </p:cNvPicPr>
          <p:nvPr/>
        </p:nvPicPr>
        <p:blipFill>
          <a:blip r:embed="rId1"/>
          <a:stretch>
            <a:fillRect/>
          </a:stretch>
        </p:blipFill>
        <p:spPr>
          <a:xfrm>
            <a:off x="861695" y="1551305"/>
            <a:ext cx="10469245" cy="4128770"/>
          </a:xfrm>
          <a:prstGeom prst="rect">
            <a:avLst/>
          </a:prstGeom>
        </p:spPr>
      </p:pic>
      <p:pic>
        <p:nvPicPr>
          <p:cNvPr id="9" name="图片 8"/>
          <p:cNvPicPr>
            <a:picLocks noChangeAspect="1"/>
          </p:cNvPicPr>
          <p:nvPr/>
        </p:nvPicPr>
        <p:blipFill>
          <a:blip r:embed="rId2"/>
          <a:stretch>
            <a:fillRect/>
          </a:stretch>
        </p:blipFill>
        <p:spPr>
          <a:xfrm>
            <a:off x="861695" y="1288415"/>
            <a:ext cx="10469880" cy="45726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9"/>
                                        </p:tgtEl>
                                        <p:attrNameLst>
                                          <p:attrName>ppt_x</p:attrName>
                                        </p:attrNameLst>
                                      </p:cBhvr>
                                      <p:tavLst>
                                        <p:tav tm="0">
                                          <p:val>
                                            <p:strVal val="ppt_x"/>
                                          </p:val>
                                        </p:tav>
                                        <p:tav tm="100000">
                                          <p:val>
                                            <p:strVal val="ppt_x"/>
                                          </p:val>
                                        </p:tav>
                                      </p:tavLst>
                                    </p:anim>
                                    <p:anim calcmode="lin" valueType="num">
                                      <p:cBhvr additive="base">
                                        <p:cTn id="7" dur="500"/>
                                        <p:tgtEl>
                                          <p:spTgt spid="9"/>
                                        </p:tgtEl>
                                        <p:attrNameLst>
                                          <p:attrName>ppt_y</p:attrName>
                                        </p:attrNameLst>
                                      </p:cBhvr>
                                      <p:tavLst>
                                        <p:tav tm="0">
                                          <p:val>
                                            <p:strVal val="ppt_y"/>
                                          </p:val>
                                        </p:tav>
                                        <p:tav tm="100000">
                                          <p:val>
                                            <p:strVal val="1+ppt_h/2"/>
                                          </p:val>
                                        </p:tav>
                                      </p:tavLst>
                                    </p:anim>
                                    <p:set>
                                      <p:cBhvr>
                                        <p:cTn id="8" dur="1" fill="hold">
                                          <p:stCondLst>
                                            <p:cond delay="499"/>
                                          </p:stCondLst>
                                        </p:cTn>
                                        <p:tgtEl>
                                          <p:spTgt spid="9"/>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研究背景</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sp>
        <p:nvSpPr>
          <p:cNvPr id="24" name="文本框 23"/>
          <p:cNvSpPr txBox="1"/>
          <p:nvPr/>
        </p:nvSpPr>
        <p:spPr>
          <a:xfrm>
            <a:off x="3361690" y="1148080"/>
            <a:ext cx="5467985" cy="650875"/>
          </a:xfrm>
          <a:prstGeom prst="rect">
            <a:avLst/>
          </a:prstGeom>
          <a:noFill/>
        </p:spPr>
        <p:txBody>
          <a:bodyPr wrap="square" rtlCol="0">
            <a:spAutoFit/>
          </a:bodyPr>
          <a:p>
            <a:pPr algn="ctr">
              <a:lnSpc>
                <a:spcPct val="130000"/>
              </a:lnSpc>
            </a:pPr>
            <a:r>
              <a:rPr lang="zh-CN" sz="2800" spc="100" dirty="0" smtClean="0">
                <a:solidFill>
                  <a:schemeClr val="accent1"/>
                </a:solidFill>
                <a:latin typeface="+mj-ea"/>
                <a:ea typeface="+mj-ea"/>
              </a:rPr>
              <a:t>自然语言处理的</a:t>
            </a:r>
            <a:r>
              <a:rPr lang="en-US" altLang="zh-CN" sz="2800" spc="100" dirty="0" smtClean="0">
                <a:solidFill>
                  <a:schemeClr val="accent1"/>
                </a:solidFill>
                <a:latin typeface="+mj-ea"/>
                <a:ea typeface="+mj-ea"/>
              </a:rPr>
              <a:t>RNN</a:t>
            </a:r>
            <a:r>
              <a:rPr lang="zh-CN" altLang="en-US" sz="2800" spc="100" dirty="0" smtClean="0">
                <a:solidFill>
                  <a:schemeClr val="accent1"/>
                </a:solidFill>
                <a:latin typeface="+mj-ea"/>
                <a:ea typeface="+mj-ea"/>
              </a:rPr>
              <a:t>与</a:t>
            </a:r>
            <a:r>
              <a:rPr lang="en-US" altLang="zh-CN" sz="2800" spc="100" dirty="0" smtClean="0">
                <a:solidFill>
                  <a:schemeClr val="accent1"/>
                </a:solidFill>
                <a:latin typeface="+mj-ea"/>
                <a:ea typeface="+mj-ea"/>
              </a:rPr>
              <a:t>LSTM</a:t>
            </a:r>
            <a:endParaRPr lang="en-US" altLang="zh-CN" sz="2800" spc="100" dirty="0" smtClean="0">
              <a:solidFill>
                <a:schemeClr val="accent1"/>
              </a:solidFill>
              <a:latin typeface="+mj-ea"/>
              <a:ea typeface="+mj-ea"/>
            </a:endParaRPr>
          </a:p>
        </p:txBody>
      </p:sp>
      <p:pic>
        <p:nvPicPr>
          <p:cNvPr id="3" name="图片 2"/>
          <p:cNvPicPr>
            <a:picLocks noChangeAspect="1"/>
          </p:cNvPicPr>
          <p:nvPr/>
        </p:nvPicPr>
        <p:blipFill>
          <a:blip r:embed="rId1"/>
          <a:stretch>
            <a:fillRect/>
          </a:stretch>
        </p:blipFill>
        <p:spPr>
          <a:xfrm>
            <a:off x="1002030" y="2549525"/>
            <a:ext cx="4586605" cy="2480310"/>
          </a:xfrm>
          <a:prstGeom prst="rect">
            <a:avLst/>
          </a:prstGeom>
        </p:spPr>
      </p:pic>
      <p:sp>
        <p:nvSpPr>
          <p:cNvPr id="11" name="文本框 10"/>
          <p:cNvSpPr txBox="1"/>
          <p:nvPr/>
        </p:nvSpPr>
        <p:spPr>
          <a:xfrm>
            <a:off x="1845310" y="5337810"/>
            <a:ext cx="2900045" cy="450850"/>
          </a:xfrm>
          <a:prstGeom prst="rect">
            <a:avLst/>
          </a:prstGeom>
          <a:noFill/>
        </p:spPr>
        <p:txBody>
          <a:bodyPr wrap="square" rtlCol="0">
            <a:spAutoFit/>
          </a:bodyPr>
          <a:p>
            <a:pPr algn="ctr">
              <a:lnSpc>
                <a:spcPct val="130000"/>
              </a:lnSpc>
            </a:pPr>
            <a:r>
              <a:rPr lang="en-US" altLang="zh-CN" spc="100" dirty="0" smtClean="0"/>
              <a:t>RNN</a:t>
            </a:r>
            <a:endParaRPr lang="en-US" altLang="zh-CN" spc="100" dirty="0" smtClean="0"/>
          </a:p>
        </p:txBody>
      </p:sp>
      <p:sp>
        <p:nvSpPr>
          <p:cNvPr id="12" name="文本框 11"/>
          <p:cNvSpPr txBox="1"/>
          <p:nvPr/>
        </p:nvSpPr>
        <p:spPr>
          <a:xfrm>
            <a:off x="7734300" y="5337810"/>
            <a:ext cx="2446655" cy="450850"/>
          </a:xfrm>
          <a:prstGeom prst="rect">
            <a:avLst/>
          </a:prstGeom>
          <a:noFill/>
        </p:spPr>
        <p:txBody>
          <a:bodyPr wrap="square" rtlCol="0">
            <a:spAutoFit/>
          </a:bodyPr>
          <a:p>
            <a:pPr algn="ctr">
              <a:lnSpc>
                <a:spcPct val="130000"/>
              </a:lnSpc>
            </a:pPr>
            <a:r>
              <a:rPr lang="en-US" altLang="zh-CN" spc="100" dirty="0" smtClean="0"/>
              <a:t>LSTM</a:t>
            </a:r>
            <a:endParaRPr lang="en-US" altLang="zh-CN" spc="100" dirty="0" smtClean="0"/>
          </a:p>
        </p:txBody>
      </p:sp>
      <p:pic>
        <p:nvPicPr>
          <p:cNvPr id="6" name="图片 5"/>
          <p:cNvPicPr>
            <a:picLocks noChangeAspect="1"/>
          </p:cNvPicPr>
          <p:nvPr/>
        </p:nvPicPr>
        <p:blipFill>
          <a:blip r:embed="rId2"/>
          <a:stretch>
            <a:fillRect/>
          </a:stretch>
        </p:blipFill>
        <p:spPr>
          <a:xfrm>
            <a:off x="6612890" y="2549525"/>
            <a:ext cx="4507230" cy="248031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研究背景</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pic>
        <p:nvPicPr>
          <p:cNvPr id="2" name="图片 1"/>
          <p:cNvPicPr>
            <a:picLocks noChangeAspect="1"/>
          </p:cNvPicPr>
          <p:nvPr/>
        </p:nvPicPr>
        <p:blipFill>
          <a:blip r:embed="rId1"/>
          <a:stretch>
            <a:fillRect/>
          </a:stretch>
        </p:blipFill>
        <p:spPr>
          <a:xfrm>
            <a:off x="2569845" y="2661920"/>
            <a:ext cx="7052945" cy="2656205"/>
          </a:xfrm>
          <a:prstGeom prst="rect">
            <a:avLst/>
          </a:prstGeom>
        </p:spPr>
      </p:pic>
      <p:sp>
        <p:nvSpPr>
          <p:cNvPr id="24" name="文本框 23"/>
          <p:cNvSpPr txBox="1"/>
          <p:nvPr/>
        </p:nvSpPr>
        <p:spPr>
          <a:xfrm>
            <a:off x="3361690" y="1342390"/>
            <a:ext cx="5467985" cy="650875"/>
          </a:xfrm>
          <a:prstGeom prst="rect">
            <a:avLst/>
          </a:prstGeom>
          <a:noFill/>
        </p:spPr>
        <p:txBody>
          <a:bodyPr wrap="square" rtlCol="0">
            <a:spAutoFit/>
          </a:bodyPr>
          <a:p>
            <a:pPr algn="ctr">
              <a:lnSpc>
                <a:spcPct val="130000"/>
              </a:lnSpc>
            </a:pPr>
            <a:r>
              <a:rPr lang="en-US" sz="2800" spc="100" dirty="0" smtClean="0">
                <a:solidFill>
                  <a:schemeClr val="accent1"/>
                </a:solidFill>
                <a:latin typeface="+mj-ea"/>
                <a:ea typeface="+mj-ea"/>
              </a:rPr>
              <a:t>Seq2Seq</a:t>
            </a:r>
            <a:r>
              <a:rPr lang="zh-CN" altLang="en-US" sz="2800" spc="100" dirty="0" smtClean="0">
                <a:solidFill>
                  <a:schemeClr val="accent1"/>
                </a:solidFill>
                <a:latin typeface="+mj-ea"/>
                <a:ea typeface="+mj-ea"/>
              </a:rPr>
              <a:t>模型</a:t>
            </a:r>
            <a:endParaRPr lang="zh-CN" altLang="en-US" sz="2800" spc="100" dirty="0" smtClean="0">
              <a:solidFill>
                <a:schemeClr val="accent1"/>
              </a:solidFill>
              <a:latin typeface="+mj-ea"/>
              <a:ea typeface="+mj-ea"/>
            </a:endParaRPr>
          </a:p>
        </p:txBody>
      </p:sp>
      <p:pic>
        <p:nvPicPr>
          <p:cNvPr id="3" name="图片 2"/>
          <p:cNvPicPr>
            <a:picLocks noChangeAspect="1"/>
          </p:cNvPicPr>
          <p:nvPr/>
        </p:nvPicPr>
        <p:blipFill>
          <a:blip r:embed="rId2"/>
          <a:stretch>
            <a:fillRect/>
          </a:stretch>
        </p:blipFill>
        <p:spPr>
          <a:xfrm>
            <a:off x="2569845" y="2661920"/>
            <a:ext cx="7052945" cy="2645410"/>
          </a:xfrm>
          <a:prstGeom prst="rect">
            <a:avLst/>
          </a:prstGeom>
        </p:spPr>
      </p:pic>
      <p:pic>
        <p:nvPicPr>
          <p:cNvPr id="6" name="图片 5"/>
          <p:cNvPicPr>
            <a:picLocks noChangeAspect="1"/>
          </p:cNvPicPr>
          <p:nvPr/>
        </p:nvPicPr>
        <p:blipFill>
          <a:blip r:embed="rId3"/>
          <a:stretch>
            <a:fillRect/>
          </a:stretch>
        </p:blipFill>
        <p:spPr>
          <a:xfrm>
            <a:off x="2569845" y="2403475"/>
            <a:ext cx="7053580" cy="34931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Autofit/>
          </a:bodyPr>
          <a:lstStyle/>
          <a:p>
            <a:r>
              <a:rPr lang="zh-CN" altLang="en-US" dirty="0"/>
              <a:t>研究背景</a:t>
            </a:r>
            <a:endParaRPr lang="zh-CN" altLang="en-US" dirty="0"/>
          </a:p>
        </p:txBody>
      </p:sp>
      <p:sp>
        <p:nvSpPr>
          <p:cNvPr id="5" name="文本框 4"/>
          <p:cNvSpPr txBox="1"/>
          <p:nvPr/>
        </p:nvSpPr>
        <p:spPr>
          <a:xfrm>
            <a:off x="-71488" y="91404"/>
            <a:ext cx="804864" cy="732508"/>
          </a:xfrm>
          <a:prstGeom prst="rect">
            <a:avLst/>
          </a:prstGeom>
          <a:noFill/>
        </p:spPr>
        <p:txBody>
          <a:bodyPr wrap="square" rtlCol="0">
            <a:spAutoFit/>
          </a:bodyPr>
          <a:lstStyle/>
          <a:p>
            <a:pPr algn="ctr">
              <a:lnSpc>
                <a:spcPct val="130000"/>
              </a:lnSpc>
            </a:pPr>
            <a:r>
              <a:rPr lang="en-US" altLang="zh-CN" sz="3200" spc="100" dirty="0" smtClean="0">
                <a:solidFill>
                  <a:schemeClr val="bg1"/>
                </a:solidFill>
              </a:rPr>
              <a:t>01</a:t>
            </a:r>
            <a:endParaRPr lang="zh-CN" altLang="en-US" sz="3200" spc="100" dirty="0" smtClean="0">
              <a:solidFill>
                <a:schemeClr val="bg1"/>
              </a:solidFill>
            </a:endParaRPr>
          </a:p>
        </p:txBody>
      </p:sp>
      <p:pic>
        <p:nvPicPr>
          <p:cNvPr id="7" name="图片 6"/>
          <p:cNvPicPr>
            <a:picLocks noChangeAspect="1"/>
          </p:cNvPicPr>
          <p:nvPr/>
        </p:nvPicPr>
        <p:blipFill>
          <a:blip r:embed="rId1"/>
          <a:stretch>
            <a:fillRect/>
          </a:stretch>
        </p:blipFill>
        <p:spPr>
          <a:xfrm>
            <a:off x="870585" y="1153795"/>
            <a:ext cx="4316730" cy="4840605"/>
          </a:xfrm>
          <a:prstGeom prst="rect">
            <a:avLst/>
          </a:prstGeom>
        </p:spPr>
      </p:pic>
      <p:pic>
        <p:nvPicPr>
          <p:cNvPr id="8" name="图片 7"/>
          <p:cNvPicPr>
            <a:picLocks noChangeAspect="1"/>
          </p:cNvPicPr>
          <p:nvPr/>
        </p:nvPicPr>
        <p:blipFill>
          <a:blip r:embed="rId2"/>
          <a:stretch>
            <a:fillRect/>
          </a:stretch>
        </p:blipFill>
        <p:spPr>
          <a:xfrm>
            <a:off x="5664835" y="1153795"/>
            <a:ext cx="5762625" cy="4841240"/>
          </a:xfrm>
          <a:prstGeom prst="rect">
            <a:avLst/>
          </a:prstGeom>
        </p:spPr>
      </p:pic>
      <p:sp>
        <p:nvSpPr>
          <p:cNvPr id="21" name="文本框 20"/>
          <p:cNvSpPr txBox="1"/>
          <p:nvPr/>
        </p:nvSpPr>
        <p:spPr>
          <a:xfrm>
            <a:off x="753745" y="6259195"/>
            <a:ext cx="9992995" cy="410845"/>
          </a:xfrm>
          <a:prstGeom prst="rect">
            <a:avLst/>
          </a:prstGeom>
          <a:noFill/>
        </p:spPr>
        <p:txBody>
          <a:bodyPr wrap="square" rtlCol="0">
            <a:spAutoFit/>
          </a:bodyPr>
          <a:p>
            <a:pPr>
              <a:lnSpc>
                <a:spcPct val="130000"/>
              </a:lnSpc>
            </a:pPr>
            <a:r>
              <a:rPr lang="zh-CN" altLang="en-US" sz="1600" spc="100" dirty="0" smtClean="0">
                <a:solidFill>
                  <a:schemeClr val="tx1"/>
                </a:solidFill>
              </a:rPr>
              <a:t>Vaswani A , Shazeer N , Parmar N , et al. Attention Is All You Need[J]. arXiv, 2017.</a:t>
            </a:r>
            <a:endParaRPr lang="zh-CN" altLang="en-US" sz="1600" spc="100" dirty="0" smtClean="0">
              <a:solidFill>
                <a:schemeClr val="tx1"/>
              </a:solidFill>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ISLIDE.GUIDESSETTING" val="{&quot;Id&quot;:null,&quot;Name&quot;:&quot;无&quot;,&quot;HeaderHeight&quot;:0.0,&quot;FooterHeight&quot;:0.0,&quot;SideMargin&quot;:0.0,&quot;TopMargin&quot;:0.0,&quot;BottomMargin&quot;:0.0,&quot;IntervalMargin&quot;:0.0,&quot;SettingType&quot;:&quot;System&quot;}"/>
</p:tagLst>
</file>

<file path=ppt/theme/theme1.xml><?xml version="1.0" encoding="utf-8"?>
<a:theme xmlns:a="http://schemas.openxmlformats.org/drawingml/2006/main" name="Office 主题​​">
  <a:themeElements>
    <a:clrScheme name="流畅">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自定义 1">
      <a:majorFont>
        <a:latin typeface="Arial Black"/>
        <a:ea typeface="微软雅黑"/>
        <a:cs typeface=""/>
      </a:majorFont>
      <a:minorFont>
        <a:latin typeface="Arial"/>
        <a:ea typeface="微软雅黑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nSpc>
            <a:spcPct val="130000"/>
          </a:lnSpc>
          <a:defRPr spc="100" dirty="0" smtClean="0"/>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3869</Words>
  <Application>WPS 演示</Application>
  <PresentationFormat>宽屏</PresentationFormat>
  <Paragraphs>352</Paragraphs>
  <Slides>39</Slides>
  <Notes>1</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39</vt:i4>
      </vt:variant>
    </vt:vector>
  </HeadingPairs>
  <TitlesOfParts>
    <vt:vector size="51" baseType="lpstr">
      <vt:lpstr>Arial</vt:lpstr>
      <vt:lpstr>宋体</vt:lpstr>
      <vt:lpstr>Wingdings</vt:lpstr>
      <vt:lpstr>微软雅黑</vt:lpstr>
      <vt:lpstr>华文新魏</vt:lpstr>
      <vt:lpstr>Arial Black</vt:lpstr>
      <vt:lpstr>Arial Unicode MS</vt:lpstr>
      <vt:lpstr>微软雅黑Light</vt:lpstr>
      <vt:lpstr>黑体</vt:lpstr>
      <vt:lpstr>等线</vt:lpstr>
      <vt:lpstr>Office 主题​​</vt:lpstr>
      <vt:lpstr>1_OfficePLUS</vt:lpstr>
      <vt:lpstr>Transformer在CV领域的应用</vt:lpstr>
      <vt:lpstr>PowerPoint 演示文稿</vt:lpstr>
      <vt:lpstr>PowerPoint 演示文稿</vt:lpstr>
      <vt:lpstr>研究背景</vt:lpstr>
      <vt:lpstr>研究背景</vt:lpstr>
      <vt:lpstr>研究背景</vt:lpstr>
      <vt:lpstr>研究背景</vt:lpstr>
      <vt:lpstr>研究背景</vt:lpstr>
      <vt:lpstr>研究背景</vt:lpstr>
      <vt:lpstr>研究背景</vt:lpstr>
      <vt:lpstr>PowerPoint 演示文稿</vt:lpstr>
      <vt:lpstr>网络结构</vt:lpstr>
      <vt:lpstr>网络结构</vt:lpstr>
      <vt:lpstr>网络结构</vt:lpstr>
      <vt:lpstr>网络结构</vt:lpstr>
      <vt:lpstr>网络结构</vt:lpstr>
      <vt:lpstr>网络结构</vt:lpstr>
      <vt:lpstr>网络结构</vt:lpstr>
      <vt:lpstr>网络结构</vt:lpstr>
      <vt:lpstr>网络结构</vt:lpstr>
      <vt:lpstr>网络结构</vt:lpstr>
      <vt:lpstr>基本结构</vt:lpstr>
      <vt:lpstr>基本结构</vt:lpstr>
      <vt:lpstr>PowerPoint 演示文稿</vt:lpstr>
      <vt:lpstr>分析与应用</vt:lpstr>
      <vt:lpstr>分析与应用</vt:lpstr>
      <vt:lpstr>分析与应用</vt:lpstr>
      <vt:lpstr>分析与应用</vt:lpstr>
      <vt:lpstr>分析与应用</vt:lpstr>
      <vt:lpstr>分析与应用</vt:lpstr>
      <vt:lpstr>分析与应用</vt:lpstr>
      <vt:lpstr>PowerPoint 演示文稿</vt:lpstr>
      <vt:lpstr>分析与应用</vt:lpstr>
      <vt:lpstr>分析与应用</vt:lpstr>
      <vt:lpstr>分析与应用</vt:lpstr>
      <vt:lpstr>分析与应用</vt:lpstr>
      <vt:lpstr>感谢倾听</vt:lpstr>
      <vt:lpstr>研究背景</vt:lpstr>
      <vt:lpstr>研究背景</vt:lpstr>
    </vt:vector>
  </TitlesOfParts>
  <Company>微软中国</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黄金屋</cp:lastModifiedBy>
  <cp:revision>564</cp:revision>
  <dcterms:created xsi:type="dcterms:W3CDTF">2020-04-18T09:43:00Z</dcterms:created>
  <dcterms:modified xsi:type="dcterms:W3CDTF">2021-07-29T07:52:35Z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2052-11.1.0.10000</vt:lpwstr>
  </property>
</Properties>
</file>

<file path=docProps/thumbnail.jpeg>
</file>